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6" r:id="rId22"/>
    <p:sldId id="282" r:id="rId23"/>
    <p:sldId id="283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2CC"/>
    <a:srgbClr val="F8F8F8"/>
    <a:srgbClr val="F9F9FB"/>
    <a:srgbClr val="FFFFFF"/>
    <a:srgbClr val="000099"/>
    <a:srgbClr val="F2F2F2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C010E-7B35-F07A-9B56-3A2742C5E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BAB17-7D05-B2F5-0BBC-2DE2FDCC3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E4FE2-A46B-02F7-5671-D83395CA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3504-0477-3259-DF0B-1ABD78B8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A9EE6-E297-2883-59E6-73D81C03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AFDC-2699-2B98-DBC6-8F8D56C2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351AB-8526-D42C-66E6-AC6F76B2F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EEAF0-B56C-2528-3882-FDE0820D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5F7E0-42B8-63DE-AF8D-260308F4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DCA6C-3A58-D21C-C808-00FF50E8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BAD2C-CFFF-EF70-51EA-4E22CCCCA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3095F-3935-D379-33D1-0BE16EB25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C40E0-F5C4-4702-FF1B-24E15B9B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7268B-A264-89B8-6112-3D3948C2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E6327-C152-18B3-763D-5C13B3D3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7605-1B47-6794-D47E-A84501DC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4F08B-B7AE-5B96-727D-619E9D095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00F5A-F69A-CBFF-FDAA-3B9DD577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FBF22-34E4-A4D9-FD0C-E12B3F11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B3255-9378-0725-9F3F-CD414CEE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5E3E-060B-B45F-D095-6326906A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BE4E6-1C7F-F373-34A5-BE1B94C84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0CA3-C144-C289-9458-A2D9CDF5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95F4E-A021-1083-299D-AFDD899F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FAF6E-D594-8757-CA9B-06ADC1F5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6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753B-113E-2434-48D8-38DFC827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89B3-3C1B-08D6-7337-E34AC6ABA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CFEF6-650E-48AD-6440-7C9302202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A5AED-11EC-619A-3F1F-C1979737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9842F-015D-872D-7456-1D517420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FB022-2EB2-E981-BEA6-A18ECB19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7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182A-73C8-89A2-9503-6EC65A6A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52DF-1BBB-0C41-FC6C-09AAAAD23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BF019-B510-C552-08D5-7238DF87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E4D2B-3E67-8777-1489-F316FD930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83AB3-BD63-BC3E-553B-9DA7B5B1A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E8A1E-CF91-0627-6D3B-6D6781EBA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4C52E-249A-835D-1C28-A3F1DA1D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EEA84-2F6D-41C5-901B-331115B3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812C-C3B8-A521-8168-AC71CFB3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CFBC2-B26A-A78F-AE19-D93FD3C6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EE869-FDF7-5932-F2B4-D3C5F2D2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28645-3070-4A44-5818-8CB00EE6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6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B055B-CE4D-6333-57E7-AC37641A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A0DF2-6164-EF70-1B44-DAD9A568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65039-CFD5-015D-EE60-B912EBAA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0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5568-9820-8E3A-88A9-544B7EB3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1006-B2F7-1EE3-9591-2249BC8E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AA099-CC94-5F46-DAC7-ABB168A1A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E1332-9309-9E17-CBAF-E82BB2DB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55056-1EC3-8748-3BE3-4FC901D4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1F611-1D86-0F53-418E-D77CE6A5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8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8785-DFAE-F79E-F648-88375DE8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A7C6B-502D-4E57-4DAA-3E40F7107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FD021-73C0-18F7-0FCE-8C6E4B887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509A5-BFA8-21FF-B849-DC7F0BB2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512F2-9E2E-8C42-539B-591D78B4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56D46-713F-DB7D-0102-2DA3FA2A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2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858FA-EF93-94B8-D964-368D7B10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8EF57-FFBD-C5C5-2C89-43CA7EF14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1CD17-41A0-698B-38D1-84FE86A42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BB299-C0C8-4327-A09E-A09C4644E6C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BCFA5-3435-DB5C-C2A5-4E681844A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C464D-F170-994B-1012-7EC9E0D44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B99D-D76D-47C8-A78A-05AA2A6E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6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D972CA-03D9-39B7-F0D1-D1E07970B8A5}"/>
              </a:ext>
            </a:extLst>
          </p:cNvPr>
          <p:cNvSpPr txBox="1"/>
          <p:nvPr/>
        </p:nvSpPr>
        <p:spPr>
          <a:xfrm>
            <a:off x="0" y="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0099"/>
                </a:solidFill>
                <a:latin typeface="Baguet Script" panose="00000500000000000000" pitchFamily="2" charset="0"/>
              </a:rPr>
              <a:t>Organic Chem Review</a:t>
            </a:r>
          </a:p>
          <a:p>
            <a:pPr algn="ctr"/>
            <a:endParaRPr lang="en-US" sz="4000" dirty="0">
              <a:latin typeface="Baguet Script" panose="000005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know this, you’re all set 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have low kinetic energy</a:t>
            </a:r>
          </a:p>
          <a:p>
            <a:pPr algn="ctr"/>
            <a:endParaRPr lang="en-US" sz="4000" i="1" dirty="0">
              <a:solidFill>
                <a:srgbClr val="000099"/>
              </a:solidFill>
              <a:latin typeface="Baguet Script" panose="00000500000000000000" pitchFamily="2" charset="0"/>
            </a:endParaRPr>
          </a:p>
          <a:p>
            <a:pPr algn="ctr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“all mixed up” .</a:t>
            </a:r>
          </a:p>
          <a:p>
            <a:pPr algn="ctr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need your reference table NOW, not later.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8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64AB5B6-02C2-0368-D3DF-A981DC824067}"/>
              </a:ext>
            </a:extLst>
          </p:cNvPr>
          <p:cNvGrpSpPr/>
          <p:nvPr/>
        </p:nvGrpSpPr>
        <p:grpSpPr>
          <a:xfrm>
            <a:off x="213899" y="159488"/>
            <a:ext cx="11978101" cy="5679065"/>
            <a:chOff x="213899" y="159488"/>
            <a:chExt cx="11978101" cy="56790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657F792-57CC-D0A9-3587-4B0CAACC0FB5}"/>
                </a:ext>
              </a:extLst>
            </p:cNvPr>
            <p:cNvSpPr txBox="1"/>
            <p:nvPr/>
          </p:nvSpPr>
          <p:spPr>
            <a:xfrm>
              <a:off x="4997302" y="159488"/>
              <a:ext cx="6943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Name these molecules</a:t>
              </a:r>
            </a:p>
          </p:txBody>
        </p:sp>
        <p:pic>
          <p:nvPicPr>
            <p:cNvPr id="2050" name="Picture 2" descr="What is the structure of propanone?">
              <a:extLst>
                <a:ext uri="{FF2B5EF4-FFF2-40B4-BE49-F238E27FC236}">
                  <a16:creationId xmlns:a16="http://schemas.microsoft.com/office/drawing/2014/main" id="{F00109E6-B96C-4530-E133-F49160E62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01" y="1286318"/>
              <a:ext cx="2933700" cy="173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llustrated Glossary of Organic Chemistry - Hexane">
              <a:extLst>
                <a:ext uri="{FF2B5EF4-FFF2-40B4-BE49-F238E27FC236}">
                  <a16:creationId xmlns:a16="http://schemas.microsoft.com/office/drawing/2014/main" id="{FB7F10F4-0AFF-2BA0-519F-519247024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99" y="3683922"/>
              <a:ext cx="5882101" cy="193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01D9AD-1EF6-5811-46DD-9691F60CE439}"/>
                </a:ext>
              </a:extLst>
            </p:cNvPr>
            <p:cNvSpPr txBox="1"/>
            <p:nvPr/>
          </p:nvSpPr>
          <p:spPr>
            <a:xfrm>
              <a:off x="2412827" y="4822890"/>
              <a:ext cx="742122" cy="1015663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BB0C657-42FA-B7DA-F336-B07639D6AFB2}"/>
                </a:ext>
              </a:extLst>
            </p:cNvPr>
            <p:cNvCxnSpPr>
              <a:cxnSpLocks/>
            </p:cNvCxnSpPr>
            <p:nvPr/>
          </p:nvCxnSpPr>
          <p:spPr>
            <a:xfrm>
              <a:off x="2721975" y="4822890"/>
              <a:ext cx="0" cy="5111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242093-B9A1-ADD9-B859-2C531835B18D}"/>
                </a:ext>
              </a:extLst>
            </p:cNvPr>
            <p:cNvCxnSpPr>
              <a:cxnSpLocks/>
            </p:cNvCxnSpPr>
            <p:nvPr/>
          </p:nvCxnSpPr>
          <p:spPr>
            <a:xfrm>
              <a:off x="2821988" y="4822890"/>
              <a:ext cx="0" cy="5111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Picture 6" descr="Illustrated Glossary of Organic Chemistry - Pentane">
              <a:extLst>
                <a:ext uri="{FF2B5EF4-FFF2-40B4-BE49-F238E27FC236}">
                  <a16:creationId xmlns:a16="http://schemas.microsoft.com/office/drawing/2014/main" id="{048F7E0C-7191-E80E-21AB-510FD7E1D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797" y="1259785"/>
              <a:ext cx="6199203" cy="235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D231D4-A527-FA3E-37A0-10D21EBA53B1}"/>
                </a:ext>
              </a:extLst>
            </p:cNvPr>
            <p:cNvSpPr txBox="1"/>
            <p:nvPr/>
          </p:nvSpPr>
          <p:spPr>
            <a:xfrm>
              <a:off x="9694896" y="2655007"/>
              <a:ext cx="742122" cy="1015663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82105-0244-240C-1811-37EEEF8DB25A}"/>
                </a:ext>
              </a:extLst>
            </p:cNvPr>
            <p:cNvCxnSpPr>
              <a:cxnSpLocks/>
            </p:cNvCxnSpPr>
            <p:nvPr/>
          </p:nvCxnSpPr>
          <p:spPr>
            <a:xfrm>
              <a:off x="10004044" y="2655007"/>
              <a:ext cx="0" cy="5111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E6ED90-C280-6335-B5D2-51041C5754B8}"/>
                </a:ext>
              </a:extLst>
            </p:cNvPr>
            <p:cNvCxnSpPr>
              <a:cxnSpLocks/>
            </p:cNvCxnSpPr>
            <p:nvPr/>
          </p:nvCxnSpPr>
          <p:spPr>
            <a:xfrm>
              <a:off x="10104057" y="2655007"/>
              <a:ext cx="0" cy="5111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4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64AB5B6-02C2-0368-D3DF-A981DC824067}"/>
              </a:ext>
            </a:extLst>
          </p:cNvPr>
          <p:cNvGrpSpPr/>
          <p:nvPr/>
        </p:nvGrpSpPr>
        <p:grpSpPr>
          <a:xfrm>
            <a:off x="213899" y="159488"/>
            <a:ext cx="11978101" cy="5679065"/>
            <a:chOff x="213899" y="159488"/>
            <a:chExt cx="11978101" cy="56790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657F792-57CC-D0A9-3587-4B0CAACC0FB5}"/>
                </a:ext>
              </a:extLst>
            </p:cNvPr>
            <p:cNvSpPr txBox="1"/>
            <p:nvPr/>
          </p:nvSpPr>
          <p:spPr>
            <a:xfrm>
              <a:off x="4997302" y="159488"/>
              <a:ext cx="6943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Ketones are we!</a:t>
              </a:r>
            </a:p>
          </p:txBody>
        </p:sp>
        <p:pic>
          <p:nvPicPr>
            <p:cNvPr id="2050" name="Picture 2" descr="What is the structure of propanone?">
              <a:extLst>
                <a:ext uri="{FF2B5EF4-FFF2-40B4-BE49-F238E27FC236}">
                  <a16:creationId xmlns:a16="http://schemas.microsoft.com/office/drawing/2014/main" id="{F00109E6-B96C-4530-E133-F49160E62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01" y="1286318"/>
              <a:ext cx="2933700" cy="173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llustrated Glossary of Organic Chemistry - Hexane">
              <a:extLst>
                <a:ext uri="{FF2B5EF4-FFF2-40B4-BE49-F238E27FC236}">
                  <a16:creationId xmlns:a16="http://schemas.microsoft.com/office/drawing/2014/main" id="{FB7F10F4-0AFF-2BA0-519F-519247024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99" y="3683922"/>
              <a:ext cx="5882101" cy="193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01D9AD-1EF6-5811-46DD-9691F60CE439}"/>
                </a:ext>
              </a:extLst>
            </p:cNvPr>
            <p:cNvSpPr txBox="1"/>
            <p:nvPr/>
          </p:nvSpPr>
          <p:spPr>
            <a:xfrm>
              <a:off x="2412827" y="4822890"/>
              <a:ext cx="742122" cy="1015663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BB0C657-42FA-B7DA-F336-B07639D6AFB2}"/>
                </a:ext>
              </a:extLst>
            </p:cNvPr>
            <p:cNvCxnSpPr>
              <a:cxnSpLocks/>
            </p:cNvCxnSpPr>
            <p:nvPr/>
          </p:nvCxnSpPr>
          <p:spPr>
            <a:xfrm>
              <a:off x="2721975" y="4822890"/>
              <a:ext cx="0" cy="5111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242093-B9A1-ADD9-B859-2C531835B18D}"/>
                </a:ext>
              </a:extLst>
            </p:cNvPr>
            <p:cNvCxnSpPr>
              <a:cxnSpLocks/>
            </p:cNvCxnSpPr>
            <p:nvPr/>
          </p:nvCxnSpPr>
          <p:spPr>
            <a:xfrm>
              <a:off x="2821988" y="4822890"/>
              <a:ext cx="0" cy="5111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Picture 6" descr="Illustrated Glossary of Organic Chemistry - Pentane">
              <a:extLst>
                <a:ext uri="{FF2B5EF4-FFF2-40B4-BE49-F238E27FC236}">
                  <a16:creationId xmlns:a16="http://schemas.microsoft.com/office/drawing/2014/main" id="{048F7E0C-7191-E80E-21AB-510FD7E1D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797" y="1259785"/>
              <a:ext cx="6199203" cy="235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D231D4-A527-FA3E-37A0-10D21EBA53B1}"/>
                </a:ext>
              </a:extLst>
            </p:cNvPr>
            <p:cNvSpPr txBox="1"/>
            <p:nvPr/>
          </p:nvSpPr>
          <p:spPr>
            <a:xfrm>
              <a:off x="9694896" y="2655007"/>
              <a:ext cx="742122" cy="1015663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82105-0244-240C-1811-37EEEF8DB25A}"/>
                </a:ext>
              </a:extLst>
            </p:cNvPr>
            <p:cNvCxnSpPr>
              <a:cxnSpLocks/>
            </p:cNvCxnSpPr>
            <p:nvPr/>
          </p:nvCxnSpPr>
          <p:spPr>
            <a:xfrm>
              <a:off x="10004044" y="2655007"/>
              <a:ext cx="0" cy="5111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E6ED90-C280-6335-B5D2-51041C5754B8}"/>
                </a:ext>
              </a:extLst>
            </p:cNvPr>
            <p:cNvCxnSpPr>
              <a:cxnSpLocks/>
            </p:cNvCxnSpPr>
            <p:nvPr/>
          </p:nvCxnSpPr>
          <p:spPr>
            <a:xfrm>
              <a:off x="10104057" y="2655007"/>
              <a:ext cx="0" cy="5111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F330DCD-C692-82EA-8AD8-222C797EB422}"/>
              </a:ext>
            </a:extLst>
          </p:cNvPr>
          <p:cNvSpPr txBox="1"/>
          <p:nvPr/>
        </p:nvSpPr>
        <p:spPr>
          <a:xfrm>
            <a:off x="6771861" y="3614884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2pentanone  (oxygen is bonded on C#2)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449EC-2417-89F2-22FE-75424673C03A}"/>
              </a:ext>
            </a:extLst>
          </p:cNvPr>
          <p:cNvSpPr txBox="1"/>
          <p:nvPr/>
        </p:nvSpPr>
        <p:spPr>
          <a:xfrm>
            <a:off x="332235" y="814246"/>
            <a:ext cx="416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propanone  (no number needed, too small)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4AE20-A253-4639-D335-187BCBFD39FA}"/>
              </a:ext>
            </a:extLst>
          </p:cNvPr>
          <p:cNvSpPr txBox="1"/>
          <p:nvPr/>
        </p:nvSpPr>
        <p:spPr>
          <a:xfrm>
            <a:off x="357809" y="6011303"/>
            <a:ext cx="516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3hexanone  (oxygen is bonded on C #3)</a:t>
            </a:r>
          </a:p>
        </p:txBody>
      </p:sp>
    </p:spTree>
    <p:extLst>
      <p:ext uri="{BB962C8B-B14F-4D97-AF65-F5344CB8AC3E}">
        <p14:creationId xmlns:p14="http://schemas.microsoft.com/office/powerpoint/2010/main" val="255454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1B810-613A-A0B5-EA61-55E848E51960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3074" name="Picture 2" descr="Illustrated Glossary of Organic Chemistry - Pentane">
            <a:extLst>
              <a:ext uri="{FF2B5EF4-FFF2-40B4-BE49-F238E27FC236}">
                <a16:creationId xmlns:a16="http://schemas.microsoft.com/office/drawing/2014/main" id="{D77384E1-2071-64F4-8C45-49BC8160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7" y="1082818"/>
            <a:ext cx="5183971" cy="19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thane | Formula &amp; Structure - Lesson | Study.com">
            <a:extLst>
              <a:ext uri="{FF2B5EF4-FFF2-40B4-BE49-F238E27FC236}">
                <a16:creationId xmlns:a16="http://schemas.microsoft.com/office/drawing/2014/main" id="{47759DC9-BD76-242E-9247-58B71CC3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7" y="4800600"/>
            <a:ext cx="2373851" cy="17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thane | Gas Encyclopedia Air Liquide">
            <a:extLst>
              <a:ext uri="{FF2B5EF4-FFF2-40B4-BE49-F238E27FC236}">
                <a16:creationId xmlns:a16="http://schemas.microsoft.com/office/drawing/2014/main" id="{4FA8D253-981E-4D62-853A-2BB608ED2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13876" r="16553" b="12396"/>
          <a:stretch/>
        </p:blipFill>
        <p:spPr bwMode="auto">
          <a:xfrm>
            <a:off x="9627983" y="4800600"/>
            <a:ext cx="1918976" cy="189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llustrated Glossary of Organic Chemistry - Octane">
            <a:extLst>
              <a:ext uri="{FF2B5EF4-FFF2-40B4-BE49-F238E27FC236}">
                <a16:creationId xmlns:a16="http://schemas.microsoft.com/office/drawing/2014/main" id="{77F2EC4B-6786-7227-B6B4-A2E613B5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834">
            <a:off x="3629395" y="2787194"/>
            <a:ext cx="7814709" cy="20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9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1B810-613A-A0B5-EA61-55E848E51960}"/>
              </a:ext>
            </a:extLst>
          </p:cNvPr>
          <p:cNvSpPr txBox="1"/>
          <p:nvPr/>
        </p:nvSpPr>
        <p:spPr>
          <a:xfrm>
            <a:off x="6773512" y="2900"/>
            <a:ext cx="51839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Alkanes are US.</a:t>
            </a:r>
            <a:b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Saturated hydrocarbons, </a:t>
            </a:r>
            <a:br>
              <a:rPr lang="en-US" sz="2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undergo substitution reactions. 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Illustrated Glossary of Organic Chemistry - Pentane">
            <a:extLst>
              <a:ext uri="{FF2B5EF4-FFF2-40B4-BE49-F238E27FC236}">
                <a16:creationId xmlns:a16="http://schemas.microsoft.com/office/drawing/2014/main" id="{D77384E1-2071-64F4-8C45-49BC8160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7" y="1082818"/>
            <a:ext cx="5183971" cy="19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thane | Formula &amp; Structure - Lesson | Study.com">
            <a:extLst>
              <a:ext uri="{FF2B5EF4-FFF2-40B4-BE49-F238E27FC236}">
                <a16:creationId xmlns:a16="http://schemas.microsoft.com/office/drawing/2014/main" id="{47759DC9-BD76-242E-9247-58B71CC3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7" y="4800600"/>
            <a:ext cx="2373851" cy="17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thane | Gas Encyclopedia Air Liquide">
            <a:extLst>
              <a:ext uri="{FF2B5EF4-FFF2-40B4-BE49-F238E27FC236}">
                <a16:creationId xmlns:a16="http://schemas.microsoft.com/office/drawing/2014/main" id="{4FA8D253-981E-4D62-853A-2BB608ED2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13876" r="16553" b="12396"/>
          <a:stretch/>
        </p:blipFill>
        <p:spPr bwMode="auto">
          <a:xfrm>
            <a:off x="9627983" y="4800600"/>
            <a:ext cx="1918976" cy="189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llustrated Glossary of Organic Chemistry - Octane">
            <a:extLst>
              <a:ext uri="{FF2B5EF4-FFF2-40B4-BE49-F238E27FC236}">
                <a16:creationId xmlns:a16="http://schemas.microsoft.com/office/drawing/2014/main" id="{77F2EC4B-6786-7227-B6B4-A2E613B5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834">
            <a:off x="3629395" y="2787194"/>
            <a:ext cx="7814709" cy="20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78A660-F404-740C-D85E-E61C8F50A0AC}"/>
              </a:ext>
            </a:extLst>
          </p:cNvPr>
          <p:cNvSpPr txBox="1"/>
          <p:nvPr/>
        </p:nvSpPr>
        <p:spPr>
          <a:xfrm>
            <a:off x="1211524" y="383097"/>
            <a:ext cx="326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3F011-40EF-9F3F-F23D-134BB5F79EC9}"/>
              </a:ext>
            </a:extLst>
          </p:cNvPr>
          <p:cNvSpPr txBox="1"/>
          <p:nvPr/>
        </p:nvSpPr>
        <p:spPr>
          <a:xfrm>
            <a:off x="645039" y="4139935"/>
            <a:ext cx="326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DDA73-9759-821D-5831-CC754B78F50C}"/>
              </a:ext>
            </a:extLst>
          </p:cNvPr>
          <p:cNvSpPr txBox="1"/>
          <p:nvPr/>
        </p:nvSpPr>
        <p:spPr>
          <a:xfrm rot="20413186">
            <a:off x="6098651" y="1902447"/>
            <a:ext cx="326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765D4-7E1A-8648-36BE-FC74BBC8817F}"/>
              </a:ext>
            </a:extLst>
          </p:cNvPr>
          <p:cNvSpPr txBox="1"/>
          <p:nvPr/>
        </p:nvSpPr>
        <p:spPr>
          <a:xfrm>
            <a:off x="8676167" y="5936762"/>
            <a:ext cx="191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</a:t>
            </a:r>
          </a:p>
        </p:txBody>
      </p:sp>
    </p:spTree>
    <p:extLst>
      <p:ext uri="{BB962C8B-B14F-4D97-AF65-F5344CB8AC3E}">
        <p14:creationId xmlns:p14="http://schemas.microsoft.com/office/powerpoint/2010/main" val="234565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78AC60-4A19-6D5A-8E9B-D166B3215A14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4098" name="Picture 2" descr="Solved 1. Dimethyl ether has a boiling point of -24oC and | Chegg.com">
            <a:extLst>
              <a:ext uri="{FF2B5EF4-FFF2-40B4-BE49-F238E27FC236}">
                <a16:creationId xmlns:a16="http://schemas.microsoft.com/office/drawing/2014/main" id="{BCBCAB88-2AB1-0D95-4728-0C8A90D40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8473" r="50000" b="24763"/>
          <a:stretch/>
        </p:blipFill>
        <p:spPr bwMode="auto">
          <a:xfrm>
            <a:off x="251637" y="1082818"/>
            <a:ext cx="3118884" cy="18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F246985-9484-9D07-FB41-BE3525C9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7" y="4856342"/>
            <a:ext cx="4115243" cy="18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how the condensed structural formula, such as CH3CH3, and describe the  molecular geometry at each carbon atom. (a) propene (b) 1-butanol (c) ethyl  propyl ether (d) cis-4-bromo-2-heptene (e) 2,2,3-trimethylhexane (f)  formaldehyde show">
            <a:extLst>
              <a:ext uri="{FF2B5EF4-FFF2-40B4-BE49-F238E27FC236}">
                <a16:creationId xmlns:a16="http://schemas.microsoft.com/office/drawing/2014/main" id="{1DF0ED46-EF67-A007-3B5D-417F9B268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0"/>
          <a:stretch/>
        </p:blipFill>
        <p:spPr bwMode="auto">
          <a:xfrm>
            <a:off x="6845373" y="4748877"/>
            <a:ext cx="5272021" cy="20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rganic Chemistry | Chemistry for Non-Majors">
            <a:extLst>
              <a:ext uri="{FF2B5EF4-FFF2-40B4-BE49-F238E27FC236}">
                <a16:creationId xmlns:a16="http://schemas.microsoft.com/office/drawing/2014/main" id="{8A3579E7-2142-8184-05E6-8C7F4EE02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8" t="-11214" r="-1135" b="28193"/>
          <a:stretch/>
        </p:blipFill>
        <p:spPr bwMode="auto">
          <a:xfrm>
            <a:off x="7378994" y="1341843"/>
            <a:ext cx="3972701" cy="18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9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78AC60-4A19-6D5A-8E9B-D166B3215A14}"/>
              </a:ext>
            </a:extLst>
          </p:cNvPr>
          <p:cNvSpPr txBox="1"/>
          <p:nvPr/>
        </p:nvSpPr>
        <p:spPr>
          <a:xfrm>
            <a:off x="4366880" y="159488"/>
            <a:ext cx="757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ethers, one and all!</a:t>
            </a:r>
          </a:p>
        </p:txBody>
      </p:sp>
      <p:pic>
        <p:nvPicPr>
          <p:cNvPr id="4098" name="Picture 2" descr="Solved 1. Dimethyl ether has a boiling point of -24oC and | Chegg.com">
            <a:extLst>
              <a:ext uri="{FF2B5EF4-FFF2-40B4-BE49-F238E27FC236}">
                <a16:creationId xmlns:a16="http://schemas.microsoft.com/office/drawing/2014/main" id="{BCBCAB88-2AB1-0D95-4728-0C8A90D40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8473" r="50000" b="24763"/>
          <a:stretch/>
        </p:blipFill>
        <p:spPr bwMode="auto">
          <a:xfrm>
            <a:off x="251637" y="1082818"/>
            <a:ext cx="3118884" cy="18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F246985-9484-9D07-FB41-BE3525C9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7" y="4856342"/>
            <a:ext cx="4115243" cy="18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how the condensed structural formula, such as CH3CH3, and describe the  molecular geometry at each carbon atom. (a) propene (b) 1-butanol (c) ethyl  propyl ether (d) cis-4-bromo-2-heptene (e) 2,2,3-trimethylhexane (f)  formaldehyde show">
            <a:extLst>
              <a:ext uri="{FF2B5EF4-FFF2-40B4-BE49-F238E27FC236}">
                <a16:creationId xmlns:a16="http://schemas.microsoft.com/office/drawing/2014/main" id="{1DF0ED46-EF67-A007-3B5D-417F9B268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0"/>
          <a:stretch/>
        </p:blipFill>
        <p:spPr bwMode="auto">
          <a:xfrm>
            <a:off x="6845373" y="4748877"/>
            <a:ext cx="5272021" cy="20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rganic Chemistry | Chemistry for Non-Majors">
            <a:extLst>
              <a:ext uri="{FF2B5EF4-FFF2-40B4-BE49-F238E27FC236}">
                <a16:creationId xmlns:a16="http://schemas.microsoft.com/office/drawing/2014/main" id="{8A3579E7-2142-8184-05E6-8C7F4EE02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8" t="-11214" r="-1135" b="28193"/>
          <a:stretch/>
        </p:blipFill>
        <p:spPr bwMode="auto">
          <a:xfrm>
            <a:off x="7378994" y="1341843"/>
            <a:ext cx="3972701" cy="18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B9FDE-BA94-DA4D-5280-9C6E7A201A83}"/>
              </a:ext>
            </a:extLst>
          </p:cNvPr>
          <p:cNvSpPr txBox="1"/>
          <p:nvPr/>
        </p:nvSpPr>
        <p:spPr>
          <a:xfrm>
            <a:off x="1384170" y="2792579"/>
            <a:ext cx="397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Dimethyl ether</a:t>
            </a:r>
            <a:b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methyl </a:t>
            </a:r>
            <a:r>
              <a:rPr lang="en-US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</a:t>
            </a:r>
            <a:r>
              <a:rPr lang="en-US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5E601-2897-CDBC-2574-28818D738ED0}"/>
              </a:ext>
            </a:extLst>
          </p:cNvPr>
          <p:cNvSpPr txBox="1"/>
          <p:nvPr/>
        </p:nvSpPr>
        <p:spPr>
          <a:xfrm>
            <a:off x="1333000" y="4148456"/>
            <a:ext cx="397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Diethyl ether</a:t>
            </a:r>
            <a:b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ethyl </a:t>
            </a:r>
            <a:r>
              <a:rPr lang="en-US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</a:t>
            </a:r>
            <a:r>
              <a:rPr lang="en-US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889D8-B53C-C632-89CE-751FFEB1BE19}"/>
              </a:ext>
            </a:extLst>
          </p:cNvPr>
          <p:cNvSpPr txBox="1"/>
          <p:nvPr/>
        </p:nvSpPr>
        <p:spPr>
          <a:xfrm>
            <a:off x="8153621" y="3205717"/>
            <a:ext cx="3972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 Propyl 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5243C-D40F-8BD9-96D2-67B6355695AB}"/>
              </a:ext>
            </a:extLst>
          </p:cNvPr>
          <p:cNvSpPr txBox="1"/>
          <p:nvPr/>
        </p:nvSpPr>
        <p:spPr>
          <a:xfrm>
            <a:off x="7495032" y="4302344"/>
            <a:ext cx="3972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 Propyl ether  (cool drawing)  </a:t>
            </a:r>
          </a:p>
        </p:txBody>
      </p:sp>
    </p:spTree>
    <p:extLst>
      <p:ext uri="{BB962C8B-B14F-4D97-AF65-F5344CB8AC3E}">
        <p14:creationId xmlns:p14="http://schemas.microsoft.com/office/powerpoint/2010/main" val="190202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AD9D8-9E35-B230-073F-19A0B29195BE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F099238-2E9A-8B68-721A-E10131975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5116" r="28992" b="68372"/>
          <a:stretch/>
        </p:blipFill>
        <p:spPr bwMode="auto">
          <a:xfrm>
            <a:off x="251637" y="914399"/>
            <a:ext cx="6262577" cy="18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646C574-5275-10E6-6F8C-A9FB69B8E25C}"/>
              </a:ext>
            </a:extLst>
          </p:cNvPr>
          <p:cNvGrpSpPr/>
          <p:nvPr/>
        </p:nvGrpSpPr>
        <p:grpSpPr>
          <a:xfrm>
            <a:off x="159488" y="4051005"/>
            <a:ext cx="5784112" cy="2647507"/>
            <a:chOff x="159488" y="4051005"/>
            <a:chExt cx="5784112" cy="2647507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300A7A1C-97BD-5537-1DCF-F146B5030A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7" t="41240" r="1667" b="20155"/>
            <a:stretch/>
          </p:blipFill>
          <p:spPr bwMode="auto">
            <a:xfrm>
              <a:off x="159488" y="4051005"/>
              <a:ext cx="5784112" cy="2647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F186AF-AC58-2E4A-11AA-A8FD5B3F6D60}"/>
                </a:ext>
              </a:extLst>
            </p:cNvPr>
            <p:cNvSpPr txBox="1"/>
            <p:nvPr/>
          </p:nvSpPr>
          <p:spPr>
            <a:xfrm>
              <a:off x="159488" y="5869173"/>
              <a:ext cx="1364512" cy="74427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5126" name="Picture 6">
            <a:extLst>
              <a:ext uri="{FF2B5EF4-FFF2-40B4-BE49-F238E27FC236}">
                <a16:creationId xmlns:a16="http://schemas.microsoft.com/office/drawing/2014/main" id="{24A2CEC6-804B-AEBD-964C-B0D6421D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38" y="3617727"/>
            <a:ext cx="5579362" cy="20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21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AD9D8-9E35-B230-073F-19A0B29195BE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ESTERS smell good!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F099238-2E9A-8B68-721A-E10131975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5116" r="28992" b="68372"/>
          <a:stretch/>
        </p:blipFill>
        <p:spPr bwMode="auto">
          <a:xfrm>
            <a:off x="251637" y="914399"/>
            <a:ext cx="6262577" cy="18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646C574-5275-10E6-6F8C-A9FB69B8E25C}"/>
              </a:ext>
            </a:extLst>
          </p:cNvPr>
          <p:cNvGrpSpPr/>
          <p:nvPr/>
        </p:nvGrpSpPr>
        <p:grpSpPr>
          <a:xfrm>
            <a:off x="159488" y="4051005"/>
            <a:ext cx="5784112" cy="2647507"/>
            <a:chOff x="159488" y="4051005"/>
            <a:chExt cx="5784112" cy="2647507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300A7A1C-97BD-5537-1DCF-F146B5030A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7" t="41240" r="1667" b="20155"/>
            <a:stretch/>
          </p:blipFill>
          <p:spPr bwMode="auto">
            <a:xfrm>
              <a:off x="159488" y="4051005"/>
              <a:ext cx="5784112" cy="2647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F186AF-AC58-2E4A-11AA-A8FD5B3F6D60}"/>
                </a:ext>
              </a:extLst>
            </p:cNvPr>
            <p:cNvSpPr txBox="1"/>
            <p:nvPr/>
          </p:nvSpPr>
          <p:spPr>
            <a:xfrm>
              <a:off x="159488" y="5869173"/>
              <a:ext cx="1364512" cy="74427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5126" name="Picture 6">
            <a:extLst>
              <a:ext uri="{FF2B5EF4-FFF2-40B4-BE49-F238E27FC236}">
                <a16:creationId xmlns:a16="http://schemas.microsoft.com/office/drawing/2014/main" id="{24A2CEC6-804B-AEBD-964C-B0D6421D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38" y="3617727"/>
            <a:ext cx="5579362" cy="20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DC0809-BF76-F0CC-0672-5A7D1C0C5303}"/>
              </a:ext>
            </a:extLst>
          </p:cNvPr>
          <p:cNvSpPr txBox="1"/>
          <p:nvPr/>
        </p:nvSpPr>
        <p:spPr>
          <a:xfrm>
            <a:off x="7102549" y="1679944"/>
            <a:ext cx="459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 hexanoate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FA7CB-25EB-B3F0-7024-352968A6884D}"/>
              </a:ext>
            </a:extLst>
          </p:cNvPr>
          <p:cNvSpPr txBox="1"/>
          <p:nvPr/>
        </p:nvSpPr>
        <p:spPr>
          <a:xfrm>
            <a:off x="7598735" y="5896256"/>
            <a:ext cx="459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Butyl propanoate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EAAF-81A0-7EC4-4A93-7C3ADDC4EECB}"/>
              </a:ext>
            </a:extLst>
          </p:cNvPr>
          <p:cNvSpPr txBox="1"/>
          <p:nvPr/>
        </p:nvSpPr>
        <p:spPr>
          <a:xfrm>
            <a:off x="251637" y="5869173"/>
            <a:ext cx="459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methanoate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07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C0FB03-E8FD-736B-540F-C7C7FFD616DC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6146" name="Picture 2" descr="Propanol - an overview | ScienceDirect Topics">
            <a:extLst>
              <a:ext uri="{FF2B5EF4-FFF2-40B4-BE49-F238E27FC236}">
                <a16:creationId xmlns:a16="http://schemas.microsoft.com/office/drawing/2014/main" id="{4151046D-E260-2664-F20F-13B53113C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1"/>
          <a:stretch/>
        </p:blipFill>
        <p:spPr bwMode="auto">
          <a:xfrm>
            <a:off x="241005" y="1104083"/>
            <a:ext cx="3841898" cy="21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opanol - an overview | ScienceDirect Topics">
            <a:extLst>
              <a:ext uri="{FF2B5EF4-FFF2-40B4-BE49-F238E27FC236}">
                <a16:creationId xmlns:a16="http://schemas.microsoft.com/office/drawing/2014/main" id="{0B69A804-1BCA-2FA2-EA50-F8BD25F7B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36" b="8034"/>
          <a:stretch/>
        </p:blipFill>
        <p:spPr bwMode="auto">
          <a:xfrm>
            <a:off x="159488" y="3997842"/>
            <a:ext cx="3841898" cy="24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8DA1E38-D37F-6C7C-19AA-333671BD6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98" y="1319656"/>
            <a:ext cx="3581750" cy="21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dentify the given compound.">
            <a:extLst>
              <a:ext uri="{FF2B5EF4-FFF2-40B4-BE49-F238E27FC236}">
                <a16:creationId xmlns:a16="http://schemas.microsoft.com/office/drawing/2014/main" id="{6EC16D7E-CA5D-87CE-0FCC-42D0AB255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54916"/>
            <a:ext cx="5936512" cy="25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0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C0FB03-E8FD-736B-540F-C7C7FFD616DC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alcohols</a:t>
            </a:r>
          </a:p>
        </p:txBody>
      </p:sp>
      <p:pic>
        <p:nvPicPr>
          <p:cNvPr id="6146" name="Picture 2" descr="Propanol - an overview | ScienceDirect Topics">
            <a:extLst>
              <a:ext uri="{FF2B5EF4-FFF2-40B4-BE49-F238E27FC236}">
                <a16:creationId xmlns:a16="http://schemas.microsoft.com/office/drawing/2014/main" id="{4151046D-E260-2664-F20F-13B53113C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1"/>
          <a:stretch/>
        </p:blipFill>
        <p:spPr bwMode="auto">
          <a:xfrm>
            <a:off x="241005" y="1104083"/>
            <a:ext cx="3841898" cy="21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opanol - an overview | ScienceDirect Topics">
            <a:extLst>
              <a:ext uri="{FF2B5EF4-FFF2-40B4-BE49-F238E27FC236}">
                <a16:creationId xmlns:a16="http://schemas.microsoft.com/office/drawing/2014/main" id="{0B69A804-1BCA-2FA2-EA50-F8BD25F7B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36" b="8034"/>
          <a:stretch/>
        </p:blipFill>
        <p:spPr bwMode="auto">
          <a:xfrm>
            <a:off x="159488" y="3997842"/>
            <a:ext cx="3841898" cy="24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8DA1E38-D37F-6C7C-19AA-333671BD6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98" y="1319656"/>
            <a:ext cx="3581750" cy="21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dentify the given compound.">
            <a:extLst>
              <a:ext uri="{FF2B5EF4-FFF2-40B4-BE49-F238E27FC236}">
                <a16:creationId xmlns:a16="http://schemas.microsoft.com/office/drawing/2014/main" id="{D13AB6B4-D4EF-CBA2-3234-078C5B05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54916"/>
            <a:ext cx="5936512" cy="25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575FA-63E5-B8E7-8998-551437F1E57D}"/>
              </a:ext>
            </a:extLst>
          </p:cNvPr>
          <p:cNvSpPr txBox="1"/>
          <p:nvPr/>
        </p:nvSpPr>
        <p:spPr>
          <a:xfrm>
            <a:off x="6682564" y="1473461"/>
            <a:ext cx="26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28DF2-3C56-DC14-936D-8F2BA3BA266C}"/>
              </a:ext>
            </a:extLst>
          </p:cNvPr>
          <p:cNvSpPr txBox="1"/>
          <p:nvPr/>
        </p:nvSpPr>
        <p:spPr>
          <a:xfrm>
            <a:off x="8468832" y="3793251"/>
            <a:ext cx="26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1-HEXANOL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122F5-C204-FDA7-0C09-8FAEAC130EAB}"/>
              </a:ext>
            </a:extLst>
          </p:cNvPr>
          <p:cNvSpPr txBox="1"/>
          <p:nvPr/>
        </p:nvSpPr>
        <p:spPr>
          <a:xfrm>
            <a:off x="3340120" y="2438034"/>
            <a:ext cx="26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1-PROPANOL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8B773-6036-F37C-5DC2-A4E2B9676AF5}"/>
              </a:ext>
            </a:extLst>
          </p:cNvPr>
          <p:cNvSpPr txBox="1"/>
          <p:nvPr/>
        </p:nvSpPr>
        <p:spPr>
          <a:xfrm>
            <a:off x="3479506" y="4407316"/>
            <a:ext cx="26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2-PROPANOL</a:t>
            </a:r>
          </a:p>
        </p:txBody>
      </p:sp>
    </p:spTree>
    <p:extLst>
      <p:ext uri="{BB962C8B-B14F-4D97-AF65-F5344CB8AC3E}">
        <p14:creationId xmlns:p14="http://schemas.microsoft.com/office/powerpoint/2010/main" val="318579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moethane - Wikidata">
            <a:extLst>
              <a:ext uri="{FF2B5EF4-FFF2-40B4-BE49-F238E27FC236}">
                <a16:creationId xmlns:a16="http://schemas.microsoft.com/office/drawing/2014/main" id="{AD352AE5-E725-018E-8FEC-54AEE9E1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8" y="289270"/>
            <a:ext cx="3777608" cy="27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loropropane is derived from propane by substituting Cl for | Quizlet">
            <a:extLst>
              <a:ext uri="{FF2B5EF4-FFF2-40B4-BE49-F238E27FC236}">
                <a16:creationId xmlns:a16="http://schemas.microsoft.com/office/drawing/2014/main" id="{58C5A56C-A88A-15AF-09A1-496A5D3AE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2"/>
          <a:stretch/>
        </p:blipFill>
        <p:spPr bwMode="auto">
          <a:xfrm>
            <a:off x="477238" y="3924922"/>
            <a:ext cx="10697544" cy="27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3B0F1-3017-E234-69C7-6C6EC884A201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</p:spTree>
    <p:extLst>
      <p:ext uri="{BB962C8B-B14F-4D97-AF65-F5344CB8AC3E}">
        <p14:creationId xmlns:p14="http://schemas.microsoft.com/office/powerpoint/2010/main" val="393865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09D1E-715E-05D7-E7AF-41EDA5FF62BE}"/>
              </a:ext>
            </a:extLst>
          </p:cNvPr>
          <p:cNvSpPr txBox="1"/>
          <p:nvPr/>
        </p:nvSpPr>
        <p:spPr>
          <a:xfrm>
            <a:off x="3646967" y="159488"/>
            <a:ext cx="8545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REACTIONS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0E601-B5C8-3500-DFAE-B07C98326F5C}"/>
              </a:ext>
            </a:extLst>
          </p:cNvPr>
          <p:cNvSpPr txBox="1"/>
          <p:nvPr/>
        </p:nvSpPr>
        <p:spPr>
          <a:xfrm>
            <a:off x="143218" y="2060026"/>
            <a:ext cx="12048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yeast with water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2CH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(AQ)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2CO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A24940-3E9C-007D-45AD-D452F6F0B8DF}"/>
              </a:ext>
            </a:extLst>
          </p:cNvPr>
          <p:cNvGrpSpPr/>
          <p:nvPr/>
        </p:nvGrpSpPr>
        <p:grpSpPr>
          <a:xfrm>
            <a:off x="844255" y="4503274"/>
            <a:ext cx="10452077" cy="1893332"/>
            <a:chOff x="648733" y="3974464"/>
            <a:chExt cx="10452077" cy="1893332"/>
          </a:xfrm>
        </p:grpSpPr>
        <p:pic>
          <p:nvPicPr>
            <p:cNvPr id="9" name="Picture 2" descr="http://pslc.ws/macrog/images/pe02.gif">
              <a:extLst>
                <a:ext uri="{FF2B5EF4-FFF2-40B4-BE49-F238E27FC236}">
                  <a16:creationId xmlns:a16="http://schemas.microsoft.com/office/drawing/2014/main" id="{156BF5D4-C1B7-3554-38BD-6BFFC605E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39733" y="4118482"/>
              <a:ext cx="6261077" cy="1370012"/>
            </a:xfrm>
            <a:prstGeom prst="rect">
              <a:avLst/>
            </a:prstGeom>
            <a:noFill/>
          </p:spPr>
        </p:pic>
        <p:pic>
          <p:nvPicPr>
            <p:cNvPr id="10" name="Picture 4" descr="http://upload.wikimedia.org/wikipedia/commons/8/8d/Ethene-2D-flat.png">
              <a:extLst>
                <a:ext uri="{FF2B5EF4-FFF2-40B4-BE49-F238E27FC236}">
                  <a16:creationId xmlns:a16="http://schemas.microsoft.com/office/drawing/2014/main" id="{A6ABA504-E529-E9EF-FF0B-63645B979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4533" y="4279264"/>
              <a:ext cx="1254459" cy="1171575"/>
            </a:xfrm>
            <a:prstGeom prst="rect">
              <a:avLst/>
            </a:prstGeom>
            <a:noFill/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E65DA2-5BB7-74C9-F3A7-C2E9FDE3A8AF}"/>
                </a:ext>
              </a:extLst>
            </p:cNvPr>
            <p:cNvSpPr/>
            <p:nvPr/>
          </p:nvSpPr>
          <p:spPr>
            <a:xfrm>
              <a:off x="1105933" y="4050664"/>
              <a:ext cx="1752600" cy="1676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60D919-E8A9-56E8-BE4D-035F45F139A9}"/>
                </a:ext>
              </a:extLst>
            </p:cNvPr>
            <p:cNvSpPr txBox="1"/>
            <p:nvPr/>
          </p:nvSpPr>
          <p:spPr>
            <a:xfrm>
              <a:off x="1182133" y="3974464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D19957-07CE-D655-94A7-C0697ED9A241}"/>
                </a:ext>
              </a:extLst>
            </p:cNvPr>
            <p:cNvSpPr txBox="1"/>
            <p:nvPr/>
          </p:nvSpPr>
          <p:spPr>
            <a:xfrm>
              <a:off x="1182133" y="5498464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91339C-2D42-43FD-BAE4-BF35B489BFF2}"/>
                </a:ext>
              </a:extLst>
            </p:cNvPr>
            <p:cNvSpPr txBox="1"/>
            <p:nvPr/>
          </p:nvSpPr>
          <p:spPr>
            <a:xfrm>
              <a:off x="648733" y="4507864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</a:rPr>
                <a:t>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C91BD94-18DD-119B-45F9-B2D8B61C42AA}"/>
                </a:ext>
              </a:extLst>
            </p:cNvPr>
            <p:cNvCxnSpPr/>
            <p:nvPr/>
          </p:nvCxnSpPr>
          <p:spPr>
            <a:xfrm>
              <a:off x="3239533" y="4812664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46FE36-208E-C656-E9F8-7719CE110DC1}"/>
                </a:ext>
              </a:extLst>
            </p:cNvPr>
            <p:cNvSpPr txBox="1"/>
            <p:nvPr/>
          </p:nvSpPr>
          <p:spPr>
            <a:xfrm>
              <a:off x="3315733" y="435546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catalyst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E222100-04D6-1E3C-436D-8AED0F389ABC}"/>
              </a:ext>
            </a:extLst>
          </p:cNvPr>
          <p:cNvCxnSpPr>
            <a:cxnSpLocks/>
          </p:cNvCxnSpPr>
          <p:nvPr/>
        </p:nvCxnSpPr>
        <p:spPr>
          <a:xfrm>
            <a:off x="2203373" y="2577947"/>
            <a:ext cx="32205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36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09D1E-715E-05D7-E7AF-41EDA5FF62BE}"/>
              </a:ext>
            </a:extLst>
          </p:cNvPr>
          <p:cNvSpPr txBox="1"/>
          <p:nvPr/>
        </p:nvSpPr>
        <p:spPr>
          <a:xfrm>
            <a:off x="3646967" y="159488"/>
            <a:ext cx="8545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REACTIONS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0E601-B5C8-3500-DFAE-B07C98326F5C}"/>
              </a:ext>
            </a:extLst>
          </p:cNvPr>
          <p:cNvSpPr txBox="1"/>
          <p:nvPr/>
        </p:nvSpPr>
        <p:spPr>
          <a:xfrm>
            <a:off x="143218" y="2060026"/>
            <a:ext cx="12048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yeast with water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2CH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(AQ)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2CO</a:t>
            </a:r>
            <a:r>
              <a:rPr lang="en-US" sz="4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A24940-3E9C-007D-45AD-D452F6F0B8DF}"/>
              </a:ext>
            </a:extLst>
          </p:cNvPr>
          <p:cNvGrpSpPr/>
          <p:nvPr/>
        </p:nvGrpSpPr>
        <p:grpSpPr>
          <a:xfrm>
            <a:off x="844255" y="4503274"/>
            <a:ext cx="10452077" cy="1893332"/>
            <a:chOff x="648733" y="3974464"/>
            <a:chExt cx="10452077" cy="1893332"/>
          </a:xfrm>
        </p:grpSpPr>
        <p:pic>
          <p:nvPicPr>
            <p:cNvPr id="9" name="Picture 2" descr="http://pslc.ws/macrog/images/pe02.gif">
              <a:extLst>
                <a:ext uri="{FF2B5EF4-FFF2-40B4-BE49-F238E27FC236}">
                  <a16:creationId xmlns:a16="http://schemas.microsoft.com/office/drawing/2014/main" id="{156BF5D4-C1B7-3554-38BD-6BFFC605E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39733" y="4118482"/>
              <a:ext cx="6261077" cy="1370012"/>
            </a:xfrm>
            <a:prstGeom prst="rect">
              <a:avLst/>
            </a:prstGeom>
            <a:noFill/>
          </p:spPr>
        </p:pic>
        <p:pic>
          <p:nvPicPr>
            <p:cNvPr id="10" name="Picture 4" descr="http://upload.wikimedia.org/wikipedia/commons/8/8d/Ethene-2D-flat.png">
              <a:extLst>
                <a:ext uri="{FF2B5EF4-FFF2-40B4-BE49-F238E27FC236}">
                  <a16:creationId xmlns:a16="http://schemas.microsoft.com/office/drawing/2014/main" id="{A6ABA504-E529-E9EF-FF0B-63645B979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4533" y="4279264"/>
              <a:ext cx="1254459" cy="1171575"/>
            </a:xfrm>
            <a:prstGeom prst="rect">
              <a:avLst/>
            </a:prstGeom>
            <a:noFill/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E65DA2-5BB7-74C9-F3A7-C2E9FDE3A8AF}"/>
                </a:ext>
              </a:extLst>
            </p:cNvPr>
            <p:cNvSpPr/>
            <p:nvPr/>
          </p:nvSpPr>
          <p:spPr>
            <a:xfrm>
              <a:off x="1105933" y="4050664"/>
              <a:ext cx="1752600" cy="1676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60D919-E8A9-56E8-BE4D-035F45F139A9}"/>
                </a:ext>
              </a:extLst>
            </p:cNvPr>
            <p:cNvSpPr txBox="1"/>
            <p:nvPr/>
          </p:nvSpPr>
          <p:spPr>
            <a:xfrm>
              <a:off x="1182133" y="3974464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D19957-07CE-D655-94A7-C0697ED9A241}"/>
                </a:ext>
              </a:extLst>
            </p:cNvPr>
            <p:cNvSpPr txBox="1"/>
            <p:nvPr/>
          </p:nvSpPr>
          <p:spPr>
            <a:xfrm>
              <a:off x="1182133" y="5498464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91339C-2D42-43FD-BAE4-BF35B489BFF2}"/>
                </a:ext>
              </a:extLst>
            </p:cNvPr>
            <p:cNvSpPr txBox="1"/>
            <p:nvPr/>
          </p:nvSpPr>
          <p:spPr>
            <a:xfrm>
              <a:off x="648733" y="4507864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</a:rPr>
                <a:t>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C91BD94-18DD-119B-45F9-B2D8B61C42AA}"/>
                </a:ext>
              </a:extLst>
            </p:cNvPr>
            <p:cNvCxnSpPr/>
            <p:nvPr/>
          </p:nvCxnSpPr>
          <p:spPr>
            <a:xfrm>
              <a:off x="3239533" y="4812664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46FE36-208E-C656-E9F8-7719CE110DC1}"/>
                </a:ext>
              </a:extLst>
            </p:cNvPr>
            <p:cNvSpPr txBox="1"/>
            <p:nvPr/>
          </p:nvSpPr>
          <p:spPr>
            <a:xfrm>
              <a:off x="3315733" y="435546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catalyst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E222100-04D6-1E3C-436D-8AED0F389ABC}"/>
              </a:ext>
            </a:extLst>
          </p:cNvPr>
          <p:cNvCxnSpPr>
            <a:cxnSpLocks/>
          </p:cNvCxnSpPr>
          <p:nvPr/>
        </p:nvCxnSpPr>
        <p:spPr>
          <a:xfrm>
            <a:off x="2203373" y="2577947"/>
            <a:ext cx="32205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90F29B5-741E-BED5-416C-FF45F79594A4}"/>
              </a:ext>
            </a:extLst>
          </p:cNvPr>
          <p:cNvSpPr txBox="1"/>
          <p:nvPr/>
        </p:nvSpPr>
        <p:spPr>
          <a:xfrm>
            <a:off x="3130255" y="2886419"/>
            <a:ext cx="675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fermentation, the formation of ethanol alcohol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AB670-2DEE-91E9-5F29-43F11CC65ED2}"/>
              </a:ext>
            </a:extLst>
          </p:cNvPr>
          <p:cNvSpPr txBox="1"/>
          <p:nvPr/>
        </p:nvSpPr>
        <p:spPr>
          <a:xfrm>
            <a:off x="2401306" y="6213398"/>
            <a:ext cx="915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polymerization, the formation of a polymer or plastic</a:t>
            </a:r>
          </a:p>
        </p:txBody>
      </p:sp>
    </p:spTree>
    <p:extLst>
      <p:ext uri="{BB962C8B-B14F-4D97-AF65-F5344CB8AC3E}">
        <p14:creationId xmlns:p14="http://schemas.microsoft.com/office/powerpoint/2010/main" val="1671874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6F399-038D-3E25-5C26-08E6B277B41E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1028" name="Picture 4" descr="What is Aldehyde? | The Science Blog">
            <a:extLst>
              <a:ext uri="{FF2B5EF4-FFF2-40B4-BE49-F238E27FC236}">
                <a16:creationId xmlns:a16="http://schemas.microsoft.com/office/drawing/2014/main" id="{06E8E84F-376A-6080-4971-FC9543C7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0" y="244719"/>
            <a:ext cx="3056589" cy="23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rite the structural formula for Butanal.">
            <a:extLst>
              <a:ext uri="{FF2B5EF4-FFF2-40B4-BE49-F238E27FC236}">
                <a16:creationId xmlns:a16="http://schemas.microsoft.com/office/drawing/2014/main" id="{390A62DC-B80F-3872-13B7-C1A56A1D1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12693" r="12716" b="18776"/>
          <a:stretch/>
        </p:blipFill>
        <p:spPr bwMode="auto">
          <a:xfrm>
            <a:off x="109160" y="3877829"/>
            <a:ext cx="5370990" cy="282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ve the structural formula of the following.1-Propanal">
            <a:extLst>
              <a:ext uri="{FF2B5EF4-FFF2-40B4-BE49-F238E27FC236}">
                <a16:creationId xmlns:a16="http://schemas.microsoft.com/office/drawing/2014/main" id="{D833CBF4-DC49-22A0-6F94-D8167496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729" y="4009331"/>
            <a:ext cx="4280271" cy="29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D773EB6-9CD2-E48E-A763-19D91381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29" y="1135315"/>
            <a:ext cx="8060270" cy="14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7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6F399-038D-3E25-5C26-08E6B277B41E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ALDEHYDES</a:t>
            </a:r>
          </a:p>
        </p:txBody>
      </p:sp>
      <p:pic>
        <p:nvPicPr>
          <p:cNvPr id="1028" name="Picture 4" descr="What is Aldehyde? | The Science Blog">
            <a:extLst>
              <a:ext uri="{FF2B5EF4-FFF2-40B4-BE49-F238E27FC236}">
                <a16:creationId xmlns:a16="http://schemas.microsoft.com/office/drawing/2014/main" id="{06E8E84F-376A-6080-4971-FC9543C7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0" y="244719"/>
            <a:ext cx="3056589" cy="23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rite the structural formula for Butanal.">
            <a:extLst>
              <a:ext uri="{FF2B5EF4-FFF2-40B4-BE49-F238E27FC236}">
                <a16:creationId xmlns:a16="http://schemas.microsoft.com/office/drawing/2014/main" id="{390A62DC-B80F-3872-13B7-C1A56A1D1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12693" r="12716" b="18776"/>
          <a:stretch/>
        </p:blipFill>
        <p:spPr bwMode="auto">
          <a:xfrm>
            <a:off x="109160" y="3877829"/>
            <a:ext cx="5370990" cy="282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ve the structural formula of the following.1-Propanal">
            <a:extLst>
              <a:ext uri="{FF2B5EF4-FFF2-40B4-BE49-F238E27FC236}">
                <a16:creationId xmlns:a16="http://schemas.microsoft.com/office/drawing/2014/main" id="{D833CBF4-DC49-22A0-6F94-D8167496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729" y="4009331"/>
            <a:ext cx="4280271" cy="29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D773EB6-9CD2-E48E-A763-19D91381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29" y="1135315"/>
            <a:ext cx="8060270" cy="14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4C518-F2D4-5A44-2297-67984BAA3A09}"/>
              </a:ext>
            </a:extLst>
          </p:cNvPr>
          <p:cNvSpPr txBox="1"/>
          <p:nvPr/>
        </p:nvSpPr>
        <p:spPr>
          <a:xfrm>
            <a:off x="306385" y="2582443"/>
            <a:ext cx="324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98418-3A83-8AA8-5D9C-17F8A5FC40B7}"/>
              </a:ext>
            </a:extLst>
          </p:cNvPr>
          <p:cNvSpPr txBox="1"/>
          <p:nvPr/>
        </p:nvSpPr>
        <p:spPr>
          <a:xfrm>
            <a:off x="2506929" y="3322326"/>
            <a:ext cx="324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4BF80-1A19-F4CD-4884-65EA77FC69D6}"/>
              </a:ext>
            </a:extLst>
          </p:cNvPr>
          <p:cNvSpPr txBox="1"/>
          <p:nvPr/>
        </p:nvSpPr>
        <p:spPr>
          <a:xfrm>
            <a:off x="7107041" y="2718009"/>
            <a:ext cx="324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47F108-DE17-A814-87D1-0C5863F95D94}"/>
              </a:ext>
            </a:extLst>
          </p:cNvPr>
          <p:cNvSpPr txBox="1"/>
          <p:nvPr/>
        </p:nvSpPr>
        <p:spPr>
          <a:xfrm>
            <a:off x="9406255" y="3623213"/>
            <a:ext cx="25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PROPANAL</a:t>
            </a:r>
          </a:p>
        </p:txBody>
      </p:sp>
    </p:spTree>
    <p:extLst>
      <p:ext uri="{BB962C8B-B14F-4D97-AF65-F5344CB8AC3E}">
        <p14:creationId xmlns:p14="http://schemas.microsoft.com/office/powerpoint/2010/main" val="3916274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A53DA-6BD0-C1AA-C3B5-D3BCF34B914F}"/>
              </a:ext>
            </a:extLst>
          </p:cNvPr>
          <p:cNvSpPr txBox="1"/>
          <p:nvPr/>
        </p:nvSpPr>
        <p:spPr>
          <a:xfrm>
            <a:off x="3504831" y="159488"/>
            <a:ext cx="8687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REACTANTS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A7AD2-11A6-794A-193C-DFAF3D2F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21302"/>
          <a:stretch>
            <a:fillRect/>
          </a:stretch>
        </p:blipFill>
        <p:spPr bwMode="auto">
          <a:xfrm>
            <a:off x="75830" y="1355097"/>
            <a:ext cx="2667000" cy="1905000"/>
          </a:xfrm>
          <a:prstGeom prst="rect">
            <a:avLst/>
          </a:prstGeom>
          <a:noFill/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6CF94780-DEA0-13BF-2E1D-36C336A364AE}"/>
              </a:ext>
            </a:extLst>
          </p:cNvPr>
          <p:cNvSpPr txBox="1"/>
          <p:nvPr/>
        </p:nvSpPr>
        <p:spPr>
          <a:xfrm>
            <a:off x="2285630" y="2498097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8C29FB-B072-5AD7-B9F0-8BC7B449619E}"/>
              </a:ext>
            </a:extLst>
          </p:cNvPr>
          <p:cNvCxnSpPr/>
          <p:nvPr/>
        </p:nvCxnSpPr>
        <p:spPr>
          <a:xfrm rot="16200000" flipH="1">
            <a:off x="2323730" y="2536197"/>
            <a:ext cx="1524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9">
            <a:extLst>
              <a:ext uri="{FF2B5EF4-FFF2-40B4-BE49-F238E27FC236}">
                <a16:creationId xmlns:a16="http://schemas.microsoft.com/office/drawing/2014/main" id="{4DACD8BC-3BA3-E6E8-44E8-F23095E686FD}"/>
              </a:ext>
            </a:extLst>
          </p:cNvPr>
          <p:cNvSpPr txBox="1"/>
          <p:nvPr/>
        </p:nvSpPr>
        <p:spPr>
          <a:xfrm>
            <a:off x="3352430" y="196023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62B44B-3878-C5E7-BD06-A092669545F2}"/>
              </a:ext>
            </a:extLst>
          </p:cNvPr>
          <p:cNvCxnSpPr/>
          <p:nvPr/>
        </p:nvCxnSpPr>
        <p:spPr>
          <a:xfrm>
            <a:off x="4038230" y="2265032"/>
            <a:ext cx="2057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6B563-67E3-BAFF-A538-1892E8B3CEE4}"/>
              </a:ext>
            </a:extLst>
          </p:cNvPr>
          <p:cNvCxnSpPr/>
          <p:nvPr/>
        </p:nvCxnSpPr>
        <p:spPr>
          <a:xfrm rot="5400000">
            <a:off x="4037435" y="2264238"/>
            <a:ext cx="1219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5E8ABA-CEAB-D846-C56C-97C8C7882178}"/>
              </a:ext>
            </a:extLst>
          </p:cNvPr>
          <p:cNvCxnSpPr/>
          <p:nvPr/>
        </p:nvCxnSpPr>
        <p:spPr>
          <a:xfrm rot="5400000">
            <a:off x="4877224" y="2264238"/>
            <a:ext cx="1219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6">
            <a:extLst>
              <a:ext uri="{FF2B5EF4-FFF2-40B4-BE49-F238E27FC236}">
                <a16:creationId xmlns:a16="http://schemas.microsoft.com/office/drawing/2014/main" id="{1F0FBD90-03DE-2CC7-204C-2D4CFB95B9ED}"/>
              </a:ext>
            </a:extLst>
          </p:cNvPr>
          <p:cNvSpPr txBox="1"/>
          <p:nvPr/>
        </p:nvSpPr>
        <p:spPr>
          <a:xfrm>
            <a:off x="3504830" y="203643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365FB526-581D-B5DD-540D-889F5F99E3E7}"/>
              </a:ext>
            </a:extLst>
          </p:cNvPr>
          <p:cNvSpPr txBox="1"/>
          <p:nvPr/>
        </p:nvSpPr>
        <p:spPr>
          <a:xfrm>
            <a:off x="4495430" y="119823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    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5EB4C5-4C69-3D29-9ABF-13D254F483AD}"/>
              </a:ext>
            </a:extLst>
          </p:cNvPr>
          <p:cNvSpPr/>
          <p:nvPr/>
        </p:nvSpPr>
        <p:spPr>
          <a:xfrm>
            <a:off x="4495430" y="2798432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    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20A67E01-8D74-A6CF-5AF5-86D787A280CC}"/>
              </a:ext>
            </a:extLst>
          </p:cNvPr>
          <p:cNvSpPr txBox="1"/>
          <p:nvPr/>
        </p:nvSpPr>
        <p:spPr>
          <a:xfrm>
            <a:off x="6019430" y="203643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433FE372-E590-BEF2-8766-989632821004}"/>
              </a:ext>
            </a:extLst>
          </p:cNvPr>
          <p:cNvSpPr txBox="1"/>
          <p:nvPr/>
        </p:nvSpPr>
        <p:spPr>
          <a:xfrm>
            <a:off x="2895230" y="19997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AA787CC1-A4FC-D3C7-8EB8-A752D775D34B}"/>
              </a:ext>
            </a:extLst>
          </p:cNvPr>
          <p:cNvSpPr txBox="1"/>
          <p:nvPr/>
        </p:nvSpPr>
        <p:spPr>
          <a:xfrm>
            <a:off x="4419230" y="2036432"/>
            <a:ext cx="38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BC2FA9-5C51-01AD-D276-33AD65A4403C}"/>
              </a:ext>
            </a:extLst>
          </p:cNvPr>
          <p:cNvSpPr/>
          <p:nvPr/>
        </p:nvSpPr>
        <p:spPr>
          <a:xfrm>
            <a:off x="5333630" y="2036432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C6F427-5B08-2971-F3DA-6A0B9D37687C}"/>
              </a:ext>
            </a:extLst>
          </p:cNvPr>
          <p:cNvCxnSpPr/>
          <p:nvPr/>
        </p:nvCxnSpPr>
        <p:spPr>
          <a:xfrm>
            <a:off x="6476630" y="2265032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A61D940-1ED0-5185-586C-6C899CDE725B}"/>
              </a:ext>
            </a:extLst>
          </p:cNvPr>
          <p:cNvSpPr txBox="1"/>
          <p:nvPr/>
        </p:nvSpPr>
        <p:spPr>
          <a:xfrm>
            <a:off x="1" y="577518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&amp; NAME both products.  Type of reaction?</a:t>
            </a:r>
          </a:p>
        </p:txBody>
      </p:sp>
    </p:spTree>
    <p:extLst>
      <p:ext uri="{BB962C8B-B14F-4D97-AF65-F5344CB8AC3E}">
        <p14:creationId xmlns:p14="http://schemas.microsoft.com/office/powerpoint/2010/main" val="2849821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A53DA-6BD0-C1AA-C3B5-D3BCF34B914F}"/>
              </a:ext>
            </a:extLst>
          </p:cNvPr>
          <p:cNvSpPr txBox="1"/>
          <p:nvPr/>
        </p:nvSpPr>
        <p:spPr>
          <a:xfrm>
            <a:off x="3504831" y="159488"/>
            <a:ext cx="8687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REACTANTS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A7AD2-11A6-794A-193C-DFAF3D2F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21302"/>
          <a:stretch>
            <a:fillRect/>
          </a:stretch>
        </p:blipFill>
        <p:spPr bwMode="auto">
          <a:xfrm>
            <a:off x="75830" y="1355097"/>
            <a:ext cx="2667000" cy="1905000"/>
          </a:xfrm>
          <a:prstGeom prst="rect">
            <a:avLst/>
          </a:prstGeom>
          <a:noFill/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6CF94780-DEA0-13BF-2E1D-36C336A364AE}"/>
              </a:ext>
            </a:extLst>
          </p:cNvPr>
          <p:cNvSpPr txBox="1"/>
          <p:nvPr/>
        </p:nvSpPr>
        <p:spPr>
          <a:xfrm>
            <a:off x="2285630" y="2498097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8C29FB-B072-5AD7-B9F0-8BC7B449619E}"/>
              </a:ext>
            </a:extLst>
          </p:cNvPr>
          <p:cNvCxnSpPr/>
          <p:nvPr/>
        </p:nvCxnSpPr>
        <p:spPr>
          <a:xfrm rot="16200000" flipH="1">
            <a:off x="2323730" y="2536197"/>
            <a:ext cx="1524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9">
            <a:extLst>
              <a:ext uri="{FF2B5EF4-FFF2-40B4-BE49-F238E27FC236}">
                <a16:creationId xmlns:a16="http://schemas.microsoft.com/office/drawing/2014/main" id="{4DACD8BC-3BA3-E6E8-44E8-F23095E686FD}"/>
              </a:ext>
            </a:extLst>
          </p:cNvPr>
          <p:cNvSpPr txBox="1"/>
          <p:nvPr/>
        </p:nvSpPr>
        <p:spPr>
          <a:xfrm>
            <a:off x="3352430" y="196023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62B44B-3878-C5E7-BD06-A092669545F2}"/>
              </a:ext>
            </a:extLst>
          </p:cNvPr>
          <p:cNvCxnSpPr/>
          <p:nvPr/>
        </p:nvCxnSpPr>
        <p:spPr>
          <a:xfrm>
            <a:off x="4038230" y="2265032"/>
            <a:ext cx="2057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6B563-67E3-BAFF-A538-1892E8B3CEE4}"/>
              </a:ext>
            </a:extLst>
          </p:cNvPr>
          <p:cNvCxnSpPr/>
          <p:nvPr/>
        </p:nvCxnSpPr>
        <p:spPr>
          <a:xfrm rot="5400000">
            <a:off x="4037435" y="2264238"/>
            <a:ext cx="1219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5E8ABA-CEAB-D846-C56C-97C8C7882178}"/>
              </a:ext>
            </a:extLst>
          </p:cNvPr>
          <p:cNvCxnSpPr/>
          <p:nvPr/>
        </p:nvCxnSpPr>
        <p:spPr>
          <a:xfrm rot="5400000">
            <a:off x="4877224" y="2264238"/>
            <a:ext cx="1219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6">
            <a:extLst>
              <a:ext uri="{FF2B5EF4-FFF2-40B4-BE49-F238E27FC236}">
                <a16:creationId xmlns:a16="http://schemas.microsoft.com/office/drawing/2014/main" id="{1F0FBD90-03DE-2CC7-204C-2D4CFB95B9ED}"/>
              </a:ext>
            </a:extLst>
          </p:cNvPr>
          <p:cNvSpPr txBox="1"/>
          <p:nvPr/>
        </p:nvSpPr>
        <p:spPr>
          <a:xfrm>
            <a:off x="3504830" y="203643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365FB526-581D-B5DD-540D-889F5F99E3E7}"/>
              </a:ext>
            </a:extLst>
          </p:cNvPr>
          <p:cNvSpPr txBox="1"/>
          <p:nvPr/>
        </p:nvSpPr>
        <p:spPr>
          <a:xfrm>
            <a:off x="4495430" y="119823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    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5EB4C5-4C69-3D29-9ABF-13D254F483AD}"/>
              </a:ext>
            </a:extLst>
          </p:cNvPr>
          <p:cNvSpPr/>
          <p:nvPr/>
        </p:nvSpPr>
        <p:spPr>
          <a:xfrm>
            <a:off x="4495430" y="2798432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    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20A67E01-8D74-A6CF-5AF5-86D787A280CC}"/>
              </a:ext>
            </a:extLst>
          </p:cNvPr>
          <p:cNvSpPr txBox="1"/>
          <p:nvPr/>
        </p:nvSpPr>
        <p:spPr>
          <a:xfrm>
            <a:off x="6019430" y="203643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433FE372-E590-BEF2-8766-989632821004}"/>
              </a:ext>
            </a:extLst>
          </p:cNvPr>
          <p:cNvSpPr txBox="1"/>
          <p:nvPr/>
        </p:nvSpPr>
        <p:spPr>
          <a:xfrm>
            <a:off x="2895230" y="19997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AA787CC1-A4FC-D3C7-8EB8-A752D775D34B}"/>
              </a:ext>
            </a:extLst>
          </p:cNvPr>
          <p:cNvSpPr txBox="1"/>
          <p:nvPr/>
        </p:nvSpPr>
        <p:spPr>
          <a:xfrm>
            <a:off x="4419230" y="2036432"/>
            <a:ext cx="38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BC2FA9-5C51-01AD-D276-33AD65A4403C}"/>
              </a:ext>
            </a:extLst>
          </p:cNvPr>
          <p:cNvSpPr/>
          <p:nvPr/>
        </p:nvSpPr>
        <p:spPr>
          <a:xfrm>
            <a:off x="5333630" y="2036432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C6F427-5B08-2971-F3DA-6A0B9D37687C}"/>
              </a:ext>
            </a:extLst>
          </p:cNvPr>
          <p:cNvCxnSpPr/>
          <p:nvPr/>
        </p:nvCxnSpPr>
        <p:spPr>
          <a:xfrm>
            <a:off x="6476630" y="2265032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A46FA27-8BC2-CF53-CE57-5C2181DC9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4241" y="1392478"/>
            <a:ext cx="4333576" cy="205274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48F71-36A3-C5B4-19D2-54E9D5E8248A}"/>
              </a:ext>
            </a:extLst>
          </p:cNvPr>
          <p:cNvSpPr txBox="1"/>
          <p:nvPr/>
        </p:nvSpPr>
        <p:spPr>
          <a:xfrm>
            <a:off x="9577580" y="3977196"/>
            <a:ext cx="245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HOH</a:t>
            </a:r>
            <a:r>
              <a:rPr lang="en-US" sz="40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F4FA3-444E-51BD-7A89-F2BF2C8E4CA4}"/>
              </a:ext>
            </a:extLst>
          </p:cNvPr>
          <p:cNvSpPr txBox="1"/>
          <p:nvPr/>
        </p:nvSpPr>
        <p:spPr>
          <a:xfrm>
            <a:off x="1" y="577518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 propanoate + water.  ESTERFICATION</a:t>
            </a:r>
          </a:p>
        </p:txBody>
      </p:sp>
    </p:spTree>
    <p:extLst>
      <p:ext uri="{BB962C8B-B14F-4D97-AF65-F5344CB8AC3E}">
        <p14:creationId xmlns:p14="http://schemas.microsoft.com/office/powerpoint/2010/main" val="3192300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FEC3AB1-27B9-05FF-37BE-07F383D02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42" y="2999220"/>
            <a:ext cx="5258515" cy="33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36408B-C947-7CB0-AD91-29FCFBE403E1}"/>
              </a:ext>
            </a:extLst>
          </p:cNvPr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2 functional groups in this molecule?  It’s glycine.  What “class” of molecules do you think it fits into?</a:t>
            </a:r>
          </a:p>
        </p:txBody>
      </p:sp>
    </p:spTree>
    <p:extLst>
      <p:ext uri="{BB962C8B-B14F-4D97-AF65-F5344CB8AC3E}">
        <p14:creationId xmlns:p14="http://schemas.microsoft.com/office/powerpoint/2010/main" val="2703408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FEC3AB1-27B9-05FF-37BE-07F383D02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42" y="2999220"/>
            <a:ext cx="5258515" cy="33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36408B-C947-7CB0-AD91-29FCFBE403E1}"/>
              </a:ext>
            </a:extLst>
          </p:cNvPr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–NH</a:t>
            </a:r>
            <a:r>
              <a:rPr lang="en-US" sz="5400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left is an amine group</a:t>
            </a:r>
          </a:p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–COOH on the right is an organic acid</a:t>
            </a:r>
          </a:p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it’s an AMINO ACID</a:t>
            </a:r>
          </a:p>
        </p:txBody>
      </p:sp>
    </p:spTree>
    <p:extLst>
      <p:ext uri="{BB962C8B-B14F-4D97-AF65-F5344CB8AC3E}">
        <p14:creationId xmlns:p14="http://schemas.microsoft.com/office/powerpoint/2010/main" val="3090758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9F160-55F1-DD58-7508-6B573B97E9B7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5124" name="Picture 4" descr="Branched Hydrocarbons">
            <a:extLst>
              <a:ext uri="{FF2B5EF4-FFF2-40B4-BE49-F238E27FC236}">
                <a16:creationId xmlns:a16="http://schemas.microsoft.com/office/drawing/2014/main" id="{3373A099-07DE-1C47-7989-27EF4A9C3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9" t="2850" r="19249"/>
          <a:stretch/>
        </p:blipFill>
        <p:spPr bwMode="auto">
          <a:xfrm>
            <a:off x="488272" y="1249113"/>
            <a:ext cx="5382469" cy="30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sopentane - Wikipedia">
            <a:extLst>
              <a:ext uri="{FF2B5EF4-FFF2-40B4-BE49-F238E27FC236}">
                <a16:creationId xmlns:a16="http://schemas.microsoft.com/office/drawing/2014/main" id="{79DDA1FB-48D5-B0E1-4C13-507C3AB4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02" y="1374097"/>
            <a:ext cx="4747612" cy="28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0AA9CF-7397-69DC-434A-8ED151C644B2}"/>
              </a:ext>
            </a:extLst>
          </p:cNvPr>
          <p:cNvSpPr txBox="1"/>
          <p:nvPr/>
        </p:nvSpPr>
        <p:spPr>
          <a:xfrm>
            <a:off x="0" y="468560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 straight-line alkane isomers for each one too.  </a:t>
            </a:r>
          </a:p>
        </p:txBody>
      </p:sp>
    </p:spTree>
    <p:extLst>
      <p:ext uri="{BB962C8B-B14F-4D97-AF65-F5344CB8AC3E}">
        <p14:creationId xmlns:p14="http://schemas.microsoft.com/office/powerpoint/2010/main" val="136764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9F160-55F1-DD58-7508-6B573B97E9B7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5124" name="Picture 4" descr="Branched Hydrocarbons">
            <a:extLst>
              <a:ext uri="{FF2B5EF4-FFF2-40B4-BE49-F238E27FC236}">
                <a16:creationId xmlns:a16="http://schemas.microsoft.com/office/drawing/2014/main" id="{3373A099-07DE-1C47-7989-27EF4A9C3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9" t="2850" r="19249"/>
          <a:stretch/>
        </p:blipFill>
        <p:spPr bwMode="auto">
          <a:xfrm>
            <a:off x="488272" y="1249113"/>
            <a:ext cx="5382469" cy="30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sopentane - Wikipedia">
            <a:extLst>
              <a:ext uri="{FF2B5EF4-FFF2-40B4-BE49-F238E27FC236}">
                <a16:creationId xmlns:a16="http://schemas.microsoft.com/office/drawing/2014/main" id="{79DDA1FB-48D5-B0E1-4C13-507C3AB4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02" y="1374097"/>
            <a:ext cx="4747612" cy="28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0AA9CF-7397-69DC-434A-8ED151C644B2}"/>
              </a:ext>
            </a:extLst>
          </p:cNvPr>
          <p:cNvSpPr txBox="1"/>
          <p:nvPr/>
        </p:nvSpPr>
        <p:spPr>
          <a:xfrm>
            <a:off x="0" y="4685609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2methylhexane                     2methylbutane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b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isomers:   heptane                                  pentane</a:t>
            </a:r>
          </a:p>
        </p:txBody>
      </p:sp>
    </p:spTree>
    <p:extLst>
      <p:ext uri="{BB962C8B-B14F-4D97-AF65-F5344CB8AC3E}">
        <p14:creationId xmlns:p14="http://schemas.microsoft.com/office/powerpoint/2010/main" val="38544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moethane - Wikidata">
            <a:extLst>
              <a:ext uri="{FF2B5EF4-FFF2-40B4-BE49-F238E27FC236}">
                <a16:creationId xmlns:a16="http://schemas.microsoft.com/office/drawing/2014/main" id="{AD352AE5-E725-018E-8FEC-54AEE9E1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8" y="289270"/>
            <a:ext cx="3777608" cy="27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loropropane is derived from propane by substituting Cl for | Quizlet">
            <a:extLst>
              <a:ext uri="{FF2B5EF4-FFF2-40B4-BE49-F238E27FC236}">
                <a16:creationId xmlns:a16="http://schemas.microsoft.com/office/drawing/2014/main" id="{58C5A56C-A88A-15AF-09A1-496A5D3AE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2"/>
          <a:stretch/>
        </p:blipFill>
        <p:spPr bwMode="auto">
          <a:xfrm>
            <a:off x="477238" y="3924922"/>
            <a:ext cx="10697544" cy="27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1F510E-23C7-22A1-E547-96DDD6485F1B}"/>
              </a:ext>
            </a:extLst>
          </p:cNvPr>
          <p:cNvSpPr txBox="1"/>
          <p:nvPr/>
        </p:nvSpPr>
        <p:spPr>
          <a:xfrm>
            <a:off x="4550736" y="0"/>
            <a:ext cx="7641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are HALOCARBONS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Bromoethane, no numbers needed, the Br is on the “first” carbon.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Then, 1chlorpropane or 2chloropropane, 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6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say to which carbon that the Cl is bonded to. </a:t>
            </a:r>
          </a:p>
        </p:txBody>
      </p:sp>
    </p:spTree>
    <p:extLst>
      <p:ext uri="{BB962C8B-B14F-4D97-AF65-F5344CB8AC3E}">
        <p14:creationId xmlns:p14="http://schemas.microsoft.com/office/powerpoint/2010/main" val="3173918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9F160-55F1-DD58-7508-6B573B97E9B7}"/>
              </a:ext>
            </a:extLst>
          </p:cNvPr>
          <p:cNvSpPr txBox="1"/>
          <p:nvPr/>
        </p:nvSpPr>
        <p:spPr>
          <a:xfrm>
            <a:off x="135605" y="28382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6146" name="Picture 2" descr="Branched Alkanes | CK-12 Foundation">
            <a:extLst>
              <a:ext uri="{FF2B5EF4-FFF2-40B4-BE49-F238E27FC236}">
                <a16:creationId xmlns:a16="http://schemas.microsoft.com/office/drawing/2014/main" id="{EC4CECBB-7BEA-B49C-F250-2A3AB11B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00" y="283828"/>
            <a:ext cx="4089544" cy="25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w do you draw ${C_8}{H_{18}}$ (octane)? How many isomers are there? What  are the names of the isomers?">
            <a:extLst>
              <a:ext uri="{FF2B5EF4-FFF2-40B4-BE49-F238E27FC236}">
                <a16:creationId xmlns:a16="http://schemas.microsoft.com/office/drawing/2014/main" id="{7133200F-E581-02C0-7822-1417387A7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6306" r="6244" b="15879"/>
          <a:stretch/>
        </p:blipFill>
        <p:spPr bwMode="auto">
          <a:xfrm>
            <a:off x="398866" y="3431477"/>
            <a:ext cx="11183578" cy="31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F22ED-41B2-DFE0-F565-FEC021FE2716}"/>
              </a:ext>
            </a:extLst>
          </p:cNvPr>
          <p:cNvSpPr txBox="1"/>
          <p:nvPr/>
        </p:nvSpPr>
        <p:spPr>
          <a:xfrm>
            <a:off x="6244687" y="3515557"/>
            <a:ext cx="8722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AFCD1-6A5C-866B-83E5-94B50696C082}"/>
              </a:ext>
            </a:extLst>
          </p:cNvPr>
          <p:cNvSpPr txBox="1"/>
          <p:nvPr/>
        </p:nvSpPr>
        <p:spPr>
          <a:xfrm>
            <a:off x="9664068" y="3515557"/>
            <a:ext cx="8722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A8B30-1B53-6204-7E2D-7F15DAFBA88F}"/>
              </a:ext>
            </a:extLst>
          </p:cNvPr>
          <p:cNvSpPr txBox="1"/>
          <p:nvPr/>
        </p:nvSpPr>
        <p:spPr>
          <a:xfrm>
            <a:off x="4014951" y="2207609"/>
            <a:ext cx="11807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815F7-3FA7-E3C7-14E2-EC284E0126FE}"/>
              </a:ext>
            </a:extLst>
          </p:cNvPr>
          <p:cNvSpPr txBox="1"/>
          <p:nvPr/>
        </p:nvSpPr>
        <p:spPr>
          <a:xfrm>
            <a:off x="4014952" y="3426523"/>
            <a:ext cx="11807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CFBF2A-CA97-C31E-2269-8B1B1E49D882}"/>
              </a:ext>
            </a:extLst>
          </p:cNvPr>
          <p:cNvCxnSpPr>
            <a:cxnSpLocks/>
          </p:cNvCxnSpPr>
          <p:nvPr/>
        </p:nvCxnSpPr>
        <p:spPr>
          <a:xfrm>
            <a:off x="4314548" y="2843883"/>
            <a:ext cx="0" cy="671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4D0BDF-466C-DA31-8A48-7BA806914890}"/>
              </a:ext>
            </a:extLst>
          </p:cNvPr>
          <p:cNvSpPr txBox="1"/>
          <p:nvPr/>
        </p:nvSpPr>
        <p:spPr>
          <a:xfrm>
            <a:off x="9147724" y="206309"/>
            <a:ext cx="11807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7983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9F160-55F1-DD58-7508-6B573B97E9B7}"/>
              </a:ext>
            </a:extLst>
          </p:cNvPr>
          <p:cNvSpPr txBox="1"/>
          <p:nvPr/>
        </p:nvSpPr>
        <p:spPr>
          <a:xfrm>
            <a:off x="-29593" y="-26891"/>
            <a:ext cx="7859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Methyl propane</a:t>
            </a:r>
          </a:p>
          <a:p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3ethyl 5,8 dichloro-octane</a:t>
            </a:r>
          </a:p>
        </p:txBody>
      </p:sp>
      <p:pic>
        <p:nvPicPr>
          <p:cNvPr id="6146" name="Picture 2" descr="Branched Alkanes | CK-12 Foundation">
            <a:extLst>
              <a:ext uri="{FF2B5EF4-FFF2-40B4-BE49-F238E27FC236}">
                <a16:creationId xmlns:a16="http://schemas.microsoft.com/office/drawing/2014/main" id="{EC4CECBB-7BEA-B49C-F250-2A3AB11B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00" y="283828"/>
            <a:ext cx="4089544" cy="25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w do you draw ${C_8}{H_{18}}$ (octane)? How many isomers are there? What  are the names of the isomers?">
            <a:extLst>
              <a:ext uri="{FF2B5EF4-FFF2-40B4-BE49-F238E27FC236}">
                <a16:creationId xmlns:a16="http://schemas.microsoft.com/office/drawing/2014/main" id="{7133200F-E581-02C0-7822-1417387A7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6306" r="6244" b="15879"/>
          <a:stretch/>
        </p:blipFill>
        <p:spPr bwMode="auto">
          <a:xfrm>
            <a:off x="398866" y="3431477"/>
            <a:ext cx="11183578" cy="31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F22ED-41B2-DFE0-F565-FEC021FE2716}"/>
              </a:ext>
            </a:extLst>
          </p:cNvPr>
          <p:cNvSpPr txBox="1"/>
          <p:nvPr/>
        </p:nvSpPr>
        <p:spPr>
          <a:xfrm>
            <a:off x="6244687" y="3515557"/>
            <a:ext cx="8722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AFCD1-6A5C-866B-83E5-94B50696C082}"/>
              </a:ext>
            </a:extLst>
          </p:cNvPr>
          <p:cNvSpPr txBox="1"/>
          <p:nvPr/>
        </p:nvSpPr>
        <p:spPr>
          <a:xfrm>
            <a:off x="9664068" y="3515557"/>
            <a:ext cx="8722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A8B30-1B53-6204-7E2D-7F15DAFBA88F}"/>
              </a:ext>
            </a:extLst>
          </p:cNvPr>
          <p:cNvSpPr txBox="1"/>
          <p:nvPr/>
        </p:nvSpPr>
        <p:spPr>
          <a:xfrm>
            <a:off x="4014951" y="2207609"/>
            <a:ext cx="11807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815F7-3FA7-E3C7-14E2-EC284E0126FE}"/>
              </a:ext>
            </a:extLst>
          </p:cNvPr>
          <p:cNvSpPr txBox="1"/>
          <p:nvPr/>
        </p:nvSpPr>
        <p:spPr>
          <a:xfrm>
            <a:off x="4014952" y="3426523"/>
            <a:ext cx="11807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CFBF2A-CA97-C31E-2269-8B1B1E49D882}"/>
              </a:ext>
            </a:extLst>
          </p:cNvPr>
          <p:cNvCxnSpPr>
            <a:cxnSpLocks/>
          </p:cNvCxnSpPr>
          <p:nvPr/>
        </p:nvCxnSpPr>
        <p:spPr>
          <a:xfrm>
            <a:off x="4314548" y="2843883"/>
            <a:ext cx="0" cy="671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4D0BDF-466C-DA31-8A48-7BA806914890}"/>
              </a:ext>
            </a:extLst>
          </p:cNvPr>
          <p:cNvSpPr txBox="1"/>
          <p:nvPr/>
        </p:nvSpPr>
        <p:spPr>
          <a:xfrm>
            <a:off x="9147724" y="206309"/>
            <a:ext cx="11807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403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90D3CE-E987-8567-CE5A-B3667D721025}"/>
              </a:ext>
            </a:extLst>
          </p:cNvPr>
          <p:cNvSpPr txBox="1"/>
          <p:nvPr/>
        </p:nvSpPr>
        <p:spPr>
          <a:xfrm>
            <a:off x="3676465" y="-50427"/>
            <a:ext cx="8545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REACTIONS</a:t>
            </a:r>
            <a:b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 molecules too.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A4B70-9088-BEBB-AC61-E6F6EEAE5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65" y="1602403"/>
            <a:ext cx="2524125" cy="1517373"/>
          </a:xfrm>
          <a:prstGeom prst="rect">
            <a:avLst/>
          </a:prstGeom>
          <a:noFill/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5F0A989E-2221-6B7B-D4BA-02259072DCCD}"/>
              </a:ext>
            </a:extLst>
          </p:cNvPr>
          <p:cNvSpPr txBox="1"/>
          <p:nvPr/>
        </p:nvSpPr>
        <p:spPr>
          <a:xfrm>
            <a:off x="2609665" y="205960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prstClr val="black"/>
                </a:solidFill>
              </a:rPr>
              <a:t>+ </a:t>
            </a:r>
            <a:r>
              <a:rPr lang="en-US" sz="3600" dirty="0">
                <a:solidFill>
                  <a:srgbClr val="0000FF"/>
                </a:solidFill>
              </a:rPr>
              <a:t>F</a:t>
            </a:r>
            <a:r>
              <a:rPr lang="en-US" sz="3600" baseline="-25000" dirty="0">
                <a:solidFill>
                  <a:srgbClr val="0000FF"/>
                </a:solidFill>
              </a:rPr>
              <a:t>2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A98BD-4CA4-9C8F-7A54-CBC3FF70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2453"/>
          <a:stretch>
            <a:fillRect/>
          </a:stretch>
        </p:blipFill>
        <p:spPr bwMode="auto">
          <a:xfrm>
            <a:off x="4819465" y="1678603"/>
            <a:ext cx="2209800" cy="1517373"/>
          </a:xfrm>
          <a:prstGeom prst="rect">
            <a:avLst/>
          </a:prstGeom>
          <a:noFill/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5CC58B85-1075-2319-944F-39D428814B98}"/>
              </a:ext>
            </a:extLst>
          </p:cNvPr>
          <p:cNvSpPr txBox="1"/>
          <p:nvPr/>
        </p:nvSpPr>
        <p:spPr>
          <a:xfrm>
            <a:off x="6953065" y="209907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00FF"/>
                </a:solidFill>
              </a:rPr>
              <a:t>F</a:t>
            </a:r>
            <a:r>
              <a:rPr lang="en-US" sz="3600" dirty="0">
                <a:solidFill>
                  <a:prstClr val="black"/>
                </a:solidFill>
              </a:rPr>
              <a:t>   +  H</a:t>
            </a:r>
            <a:r>
              <a:rPr lang="en-US" sz="3600" dirty="0">
                <a:solidFill>
                  <a:srgbClr val="0000FF"/>
                </a:solidFill>
              </a:rPr>
              <a:t>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D429D4-FECF-4F0E-6B67-9C1CE6E4F759}"/>
              </a:ext>
            </a:extLst>
          </p:cNvPr>
          <p:cNvCxnSpPr/>
          <p:nvPr/>
        </p:nvCxnSpPr>
        <p:spPr>
          <a:xfrm>
            <a:off x="3676465" y="2440603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C91140A-486B-C7DB-F99C-9D21AB8D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399" y="5902086"/>
            <a:ext cx="2822529" cy="609600"/>
          </a:xfrm>
          <a:prstGeom prst="rect">
            <a:avLst/>
          </a:prstGeom>
          <a:noFill/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64F70E5E-29E3-E795-FECB-03BD3AF8184D}"/>
              </a:ext>
            </a:extLst>
          </p:cNvPr>
          <p:cNvSpPr txBox="1"/>
          <p:nvPr/>
        </p:nvSpPr>
        <p:spPr>
          <a:xfrm>
            <a:off x="5638799" y="590208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FF"/>
                </a:solidFill>
                <a:latin typeface="Comic Sans MS" pitchFamily="66" charset="0"/>
              </a:rPr>
              <a:t>+ F</a:t>
            </a:r>
            <a:r>
              <a:rPr lang="en-US" sz="32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32AA50-0BE0-3704-CA1A-5D8028AB6D33}"/>
              </a:ext>
            </a:extLst>
          </p:cNvPr>
          <p:cNvCxnSpPr/>
          <p:nvPr/>
        </p:nvCxnSpPr>
        <p:spPr>
          <a:xfrm flipV="1">
            <a:off x="6553199" y="6206886"/>
            <a:ext cx="990600" cy="22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2">
            <a:extLst>
              <a:ext uri="{FF2B5EF4-FFF2-40B4-BE49-F238E27FC236}">
                <a16:creationId xmlns:a16="http://schemas.microsoft.com/office/drawing/2014/main" id="{51AE8379-DAF4-957E-D9EC-78004569589B}"/>
              </a:ext>
            </a:extLst>
          </p:cNvPr>
          <p:cNvSpPr txBox="1"/>
          <p:nvPr/>
        </p:nvSpPr>
        <p:spPr>
          <a:xfrm>
            <a:off x="7895937" y="582588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H—C=C—H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A078ED65-A7BD-628F-6841-4D62D8E917BD}"/>
              </a:ext>
            </a:extLst>
          </p:cNvPr>
          <p:cNvSpPr txBox="1"/>
          <p:nvPr/>
        </p:nvSpPr>
        <p:spPr>
          <a:xfrm>
            <a:off x="8810337" y="495095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00FF"/>
                </a:solidFill>
                <a:latin typeface="Comic Sans MS" pitchFamily="66" charset="0"/>
              </a:rPr>
              <a:t>F </a:t>
            </a:r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omic Sans MS" pitchFamily="66" charset="0"/>
              </a:rPr>
              <a:t>F</a:t>
            </a:r>
            <a:endParaRPr lang="en-US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B51026-FB00-BA9E-72B0-6A22565B22F7}"/>
              </a:ext>
            </a:extLst>
          </p:cNvPr>
          <p:cNvCxnSpPr/>
          <p:nvPr/>
        </p:nvCxnSpPr>
        <p:spPr>
          <a:xfrm rot="5400000">
            <a:off x="8772237" y="5710792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23FF6C-D637-35E0-81D2-FB58B0CFF313}"/>
              </a:ext>
            </a:extLst>
          </p:cNvPr>
          <p:cNvCxnSpPr/>
          <p:nvPr/>
        </p:nvCxnSpPr>
        <p:spPr>
          <a:xfrm rot="5400000">
            <a:off x="9382631" y="5710792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20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90D3CE-E987-8567-CE5A-B3667D721025}"/>
              </a:ext>
            </a:extLst>
          </p:cNvPr>
          <p:cNvSpPr txBox="1"/>
          <p:nvPr/>
        </p:nvSpPr>
        <p:spPr>
          <a:xfrm>
            <a:off x="0" y="13513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Propane + fluorine make 1-fluorpropane + 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monofluoride. SUBSTITUTION a saturated alkane lets 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one F atom in at a time.  </a:t>
            </a: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A4B70-9088-BEBB-AC61-E6F6EEAE5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65" y="1602403"/>
            <a:ext cx="2524125" cy="1517373"/>
          </a:xfrm>
          <a:prstGeom prst="rect">
            <a:avLst/>
          </a:prstGeom>
          <a:noFill/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5F0A989E-2221-6B7B-D4BA-02259072DCCD}"/>
              </a:ext>
            </a:extLst>
          </p:cNvPr>
          <p:cNvSpPr txBox="1"/>
          <p:nvPr/>
        </p:nvSpPr>
        <p:spPr>
          <a:xfrm>
            <a:off x="2609665" y="205960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prstClr val="black"/>
                </a:solidFill>
              </a:rPr>
              <a:t>+ </a:t>
            </a:r>
            <a:r>
              <a:rPr lang="en-US" sz="3600" dirty="0">
                <a:solidFill>
                  <a:srgbClr val="0000FF"/>
                </a:solidFill>
              </a:rPr>
              <a:t>F</a:t>
            </a:r>
            <a:r>
              <a:rPr lang="en-US" sz="3600" baseline="-25000" dirty="0">
                <a:solidFill>
                  <a:srgbClr val="0000FF"/>
                </a:solidFill>
              </a:rPr>
              <a:t>2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A98BD-4CA4-9C8F-7A54-CBC3FF70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2453"/>
          <a:stretch>
            <a:fillRect/>
          </a:stretch>
        </p:blipFill>
        <p:spPr bwMode="auto">
          <a:xfrm>
            <a:off x="4819465" y="1678603"/>
            <a:ext cx="2209800" cy="1517373"/>
          </a:xfrm>
          <a:prstGeom prst="rect">
            <a:avLst/>
          </a:prstGeom>
          <a:noFill/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5CC58B85-1075-2319-944F-39D428814B98}"/>
              </a:ext>
            </a:extLst>
          </p:cNvPr>
          <p:cNvSpPr txBox="1"/>
          <p:nvPr/>
        </p:nvSpPr>
        <p:spPr>
          <a:xfrm>
            <a:off x="6953065" y="209907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00FF"/>
                </a:solidFill>
              </a:rPr>
              <a:t>F</a:t>
            </a:r>
            <a:r>
              <a:rPr lang="en-US" sz="3600" dirty="0">
                <a:solidFill>
                  <a:prstClr val="black"/>
                </a:solidFill>
              </a:rPr>
              <a:t>   +  H</a:t>
            </a:r>
            <a:r>
              <a:rPr lang="en-US" sz="3600" dirty="0">
                <a:solidFill>
                  <a:srgbClr val="0000FF"/>
                </a:solidFill>
              </a:rPr>
              <a:t>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D429D4-FECF-4F0E-6B67-9C1CE6E4F759}"/>
              </a:ext>
            </a:extLst>
          </p:cNvPr>
          <p:cNvCxnSpPr/>
          <p:nvPr/>
        </p:nvCxnSpPr>
        <p:spPr>
          <a:xfrm>
            <a:off x="3676465" y="2440603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7546433-32DA-6274-313C-47F605AA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399" y="5902086"/>
            <a:ext cx="2822529" cy="609600"/>
          </a:xfrm>
          <a:prstGeom prst="rect">
            <a:avLst/>
          </a:prstGeom>
          <a:noFill/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E130933A-EA40-F33A-5B8B-22C090FE9D6D}"/>
              </a:ext>
            </a:extLst>
          </p:cNvPr>
          <p:cNvSpPr txBox="1"/>
          <p:nvPr/>
        </p:nvSpPr>
        <p:spPr>
          <a:xfrm>
            <a:off x="5638799" y="590208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FF"/>
                </a:solidFill>
                <a:latin typeface="Comic Sans MS" pitchFamily="66" charset="0"/>
              </a:rPr>
              <a:t>+ F</a:t>
            </a:r>
            <a:r>
              <a:rPr lang="en-US" sz="32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38120C-3D80-D676-52D7-3F1D86C13E69}"/>
              </a:ext>
            </a:extLst>
          </p:cNvPr>
          <p:cNvCxnSpPr/>
          <p:nvPr/>
        </p:nvCxnSpPr>
        <p:spPr>
          <a:xfrm flipV="1">
            <a:off x="6553199" y="6206886"/>
            <a:ext cx="990600" cy="22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2">
            <a:extLst>
              <a:ext uri="{FF2B5EF4-FFF2-40B4-BE49-F238E27FC236}">
                <a16:creationId xmlns:a16="http://schemas.microsoft.com/office/drawing/2014/main" id="{C7597448-31A5-AAE0-5B87-3E1DAA54E17F}"/>
              </a:ext>
            </a:extLst>
          </p:cNvPr>
          <p:cNvSpPr txBox="1"/>
          <p:nvPr/>
        </p:nvSpPr>
        <p:spPr>
          <a:xfrm>
            <a:off x="7895937" y="582588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H—C=C—H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7CC98DD5-016B-38EA-4979-87AFC2F7E948}"/>
              </a:ext>
            </a:extLst>
          </p:cNvPr>
          <p:cNvSpPr txBox="1"/>
          <p:nvPr/>
        </p:nvSpPr>
        <p:spPr>
          <a:xfrm>
            <a:off x="8810337" y="495095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00FF"/>
                </a:solidFill>
                <a:latin typeface="Comic Sans MS" pitchFamily="66" charset="0"/>
              </a:rPr>
              <a:t>F </a:t>
            </a:r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omic Sans MS" pitchFamily="66" charset="0"/>
              </a:rPr>
              <a:t>F</a:t>
            </a:r>
            <a:endParaRPr lang="en-US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084A5-0DF2-1A08-FB8F-577847B5A33F}"/>
              </a:ext>
            </a:extLst>
          </p:cNvPr>
          <p:cNvCxnSpPr/>
          <p:nvPr/>
        </p:nvCxnSpPr>
        <p:spPr>
          <a:xfrm rot="5400000">
            <a:off x="8772237" y="5710792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E46C05-D324-9E5A-E21C-3A90C93EBA0A}"/>
              </a:ext>
            </a:extLst>
          </p:cNvPr>
          <p:cNvCxnSpPr/>
          <p:nvPr/>
        </p:nvCxnSpPr>
        <p:spPr>
          <a:xfrm rot="5400000">
            <a:off x="9382631" y="5710792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E5F2E0-B999-386C-3370-17E36C1167C8}"/>
              </a:ext>
            </a:extLst>
          </p:cNvPr>
          <p:cNvSpPr txBox="1"/>
          <p:nvPr/>
        </p:nvSpPr>
        <p:spPr>
          <a:xfrm>
            <a:off x="0" y="3744789"/>
            <a:ext cx="8810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ETHYNE + fluorine make 1,2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difluorethene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an UNSATURATED alkyne 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2 F atoms in in one step.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177574-DA5D-9318-AC2C-D92C07FF304E}"/>
              </a:ext>
            </a:extLst>
          </p:cNvPr>
          <p:cNvCxnSpPr>
            <a:cxnSpLocks/>
          </p:cNvCxnSpPr>
          <p:nvPr/>
        </p:nvCxnSpPr>
        <p:spPr>
          <a:xfrm>
            <a:off x="0" y="3304081"/>
            <a:ext cx="12192000" cy="4407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7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boratory Acetamide Powder at Rs 1050/kg | Laboratory Chemicals in Kota |  ID: 25878090255">
            <a:extLst>
              <a:ext uri="{FF2B5EF4-FFF2-40B4-BE49-F238E27FC236}">
                <a16:creationId xmlns:a16="http://schemas.microsoft.com/office/drawing/2014/main" id="{0ECD83D4-8B47-AFFF-8241-7D942CCAC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7" t="27454" r="40431" b="7390"/>
          <a:stretch/>
        </p:blipFill>
        <p:spPr bwMode="auto">
          <a:xfrm>
            <a:off x="252541" y="1030077"/>
            <a:ext cx="5643006" cy="29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4092EC-A83B-A20F-DC0A-6DAAF9788265}"/>
              </a:ext>
            </a:extLst>
          </p:cNvPr>
          <p:cNvSpPr txBox="1"/>
          <p:nvPr/>
        </p:nvSpPr>
        <p:spPr>
          <a:xfrm>
            <a:off x="0" y="0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70A343B-DBBD-8415-B67F-31D6727E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43" y="150380"/>
            <a:ext cx="5380892" cy="28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A40975-634F-7721-2F6B-3322D4F18A20}"/>
              </a:ext>
            </a:extLst>
          </p:cNvPr>
          <p:cNvGrpSpPr/>
          <p:nvPr/>
        </p:nvGrpSpPr>
        <p:grpSpPr>
          <a:xfrm>
            <a:off x="2476792" y="4679265"/>
            <a:ext cx="9487711" cy="1729759"/>
            <a:chOff x="2704289" y="4645598"/>
            <a:chExt cx="9487711" cy="17297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84FC6F-23B5-A049-B7B6-07F4BC88D090}"/>
                </a:ext>
              </a:extLst>
            </p:cNvPr>
            <p:cNvSpPr txBox="1"/>
            <p:nvPr/>
          </p:nvSpPr>
          <p:spPr>
            <a:xfrm>
              <a:off x="9756843" y="4645598"/>
              <a:ext cx="5642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6F8FEE-0E49-AFC5-8641-677EEFB792FB}"/>
                </a:ext>
              </a:extLst>
            </p:cNvPr>
            <p:cNvGrpSpPr/>
            <p:nvPr/>
          </p:nvGrpSpPr>
          <p:grpSpPr>
            <a:xfrm>
              <a:off x="2704289" y="5223753"/>
              <a:ext cx="9487711" cy="1151604"/>
              <a:chOff x="2704289" y="5223753"/>
              <a:chExt cx="9487711" cy="115160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BCF85E-1AB0-E3B5-A4D0-D0A4EBDEADE3}"/>
                  </a:ext>
                </a:extLst>
              </p:cNvPr>
              <p:cNvSpPr txBox="1"/>
              <p:nvPr/>
            </p:nvSpPr>
            <p:spPr>
              <a:xfrm>
                <a:off x="2704289" y="5667471"/>
                <a:ext cx="94877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 C – NH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13B0209-D7B2-81D8-8EAB-F77FEDF0820B}"/>
                  </a:ext>
                </a:extLst>
              </p:cNvPr>
              <p:cNvCxnSpPr/>
              <p:nvPr/>
            </p:nvCxnSpPr>
            <p:spPr>
              <a:xfrm>
                <a:off x="9977662" y="5223753"/>
                <a:ext cx="0" cy="52362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A77500F-83AC-173B-1FA8-F0493AAFBF7C}"/>
                  </a:ext>
                </a:extLst>
              </p:cNvPr>
              <p:cNvCxnSpPr/>
              <p:nvPr/>
            </p:nvCxnSpPr>
            <p:spPr>
              <a:xfrm>
                <a:off x="10068290" y="5223753"/>
                <a:ext cx="0" cy="52362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92524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boratory Acetamide Powder at Rs 1050/kg | Laboratory Chemicals in Kota |  ID: 25878090255">
            <a:extLst>
              <a:ext uri="{FF2B5EF4-FFF2-40B4-BE49-F238E27FC236}">
                <a16:creationId xmlns:a16="http://schemas.microsoft.com/office/drawing/2014/main" id="{0ECD83D4-8B47-AFFF-8241-7D942CCAC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7" t="27454" r="40431" b="7390"/>
          <a:stretch/>
        </p:blipFill>
        <p:spPr bwMode="auto">
          <a:xfrm>
            <a:off x="252541" y="1030077"/>
            <a:ext cx="5643006" cy="29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4092EC-A83B-A20F-DC0A-6DAAF9788265}"/>
              </a:ext>
            </a:extLst>
          </p:cNvPr>
          <p:cNvSpPr txBox="1"/>
          <p:nvPr/>
        </p:nvSpPr>
        <p:spPr>
          <a:xfrm>
            <a:off x="0" y="0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70A343B-DBBD-8415-B67F-31D6727E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43" y="150380"/>
            <a:ext cx="5380892" cy="28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D0426-19B0-5A63-139B-6C9490A2D5A4}"/>
              </a:ext>
            </a:extLst>
          </p:cNvPr>
          <p:cNvSpPr txBox="1"/>
          <p:nvPr/>
        </p:nvSpPr>
        <p:spPr>
          <a:xfrm>
            <a:off x="346558" y="3898588"/>
            <a:ext cx="464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Ethanamide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A24A5-9FFF-0233-B237-19383BE85FFA}"/>
              </a:ext>
            </a:extLst>
          </p:cNvPr>
          <p:cNvSpPr txBox="1"/>
          <p:nvPr/>
        </p:nvSpPr>
        <p:spPr>
          <a:xfrm>
            <a:off x="5383853" y="5059421"/>
            <a:ext cx="3892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Hexanamide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459DE9-8595-05A5-8961-23B77C50E8C9}"/>
              </a:ext>
            </a:extLst>
          </p:cNvPr>
          <p:cNvGrpSpPr/>
          <p:nvPr/>
        </p:nvGrpSpPr>
        <p:grpSpPr>
          <a:xfrm>
            <a:off x="2476792" y="4679265"/>
            <a:ext cx="9487711" cy="1729759"/>
            <a:chOff x="2704289" y="4645598"/>
            <a:chExt cx="9487711" cy="17297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6A3D54-E4F0-90DA-FD83-623C32CCB765}"/>
                </a:ext>
              </a:extLst>
            </p:cNvPr>
            <p:cNvSpPr txBox="1"/>
            <p:nvPr/>
          </p:nvSpPr>
          <p:spPr>
            <a:xfrm>
              <a:off x="9756843" y="4645598"/>
              <a:ext cx="5642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C98DA7-4A09-2427-F309-0911F3B3C242}"/>
                </a:ext>
              </a:extLst>
            </p:cNvPr>
            <p:cNvGrpSpPr/>
            <p:nvPr/>
          </p:nvGrpSpPr>
          <p:grpSpPr>
            <a:xfrm>
              <a:off x="2704289" y="5223753"/>
              <a:ext cx="9487711" cy="1151604"/>
              <a:chOff x="2704289" y="5223753"/>
              <a:chExt cx="9487711" cy="115160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3ADB78-5095-12E8-2E55-9D1B7AE9659F}"/>
                  </a:ext>
                </a:extLst>
              </p:cNvPr>
              <p:cNvSpPr txBox="1"/>
              <p:nvPr/>
            </p:nvSpPr>
            <p:spPr>
              <a:xfrm>
                <a:off x="2704289" y="5667471"/>
                <a:ext cx="94877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 C – NH</a:t>
                </a:r>
                <a:r>
                  <a:rPr lang="en-US" sz="40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92877ED-C2C6-C9E6-E889-CD1426C80C07}"/>
                  </a:ext>
                </a:extLst>
              </p:cNvPr>
              <p:cNvCxnSpPr/>
              <p:nvPr/>
            </p:nvCxnSpPr>
            <p:spPr>
              <a:xfrm>
                <a:off x="9977662" y="5223753"/>
                <a:ext cx="0" cy="52362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3525180-0D89-27DA-86F9-C4E264C2D333}"/>
                  </a:ext>
                </a:extLst>
              </p:cNvPr>
              <p:cNvCxnSpPr/>
              <p:nvPr/>
            </p:nvCxnSpPr>
            <p:spPr>
              <a:xfrm>
                <a:off x="10068290" y="5223753"/>
                <a:ext cx="0" cy="52362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92EF956-4639-209E-DA6A-D0F380940457}"/>
              </a:ext>
            </a:extLst>
          </p:cNvPr>
          <p:cNvSpPr txBox="1"/>
          <p:nvPr/>
        </p:nvSpPr>
        <p:spPr>
          <a:xfrm>
            <a:off x="7803796" y="3041254"/>
            <a:ext cx="3892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Butanamide</a:t>
            </a:r>
          </a:p>
        </p:txBody>
      </p:sp>
    </p:spTree>
    <p:extLst>
      <p:ext uri="{BB962C8B-B14F-4D97-AF65-F5344CB8AC3E}">
        <p14:creationId xmlns:p14="http://schemas.microsoft.com/office/powerpoint/2010/main" val="2704169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4934591-9958-9BA5-71E2-B08B5DE6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035" cy="36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19FC41-D860-B59B-2F99-EB05E5110228}"/>
              </a:ext>
            </a:extLst>
          </p:cNvPr>
          <p:cNvSpPr txBox="1"/>
          <p:nvPr/>
        </p:nvSpPr>
        <p:spPr>
          <a:xfrm>
            <a:off x="965" y="4105870"/>
            <a:ext cx="1219103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&amp; EXPLAIN THIS REACTION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99736-EED0-549A-F456-32553746C66C}"/>
              </a:ext>
            </a:extLst>
          </p:cNvPr>
          <p:cNvSpPr txBox="1"/>
          <p:nvPr/>
        </p:nvSpPr>
        <p:spPr>
          <a:xfrm>
            <a:off x="692458" y="3319139"/>
            <a:ext cx="1970843" cy="63697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959FE-0867-77B5-4AA0-F109409A4F7D}"/>
              </a:ext>
            </a:extLst>
          </p:cNvPr>
          <p:cNvSpPr txBox="1"/>
          <p:nvPr/>
        </p:nvSpPr>
        <p:spPr>
          <a:xfrm>
            <a:off x="6552830" y="3258269"/>
            <a:ext cx="1970843" cy="63697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7A85B-8CFA-7944-380E-8ED5BA74B622}"/>
              </a:ext>
            </a:extLst>
          </p:cNvPr>
          <p:cNvSpPr txBox="1"/>
          <p:nvPr/>
        </p:nvSpPr>
        <p:spPr>
          <a:xfrm>
            <a:off x="8791482" y="2403442"/>
            <a:ext cx="2403260" cy="102315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08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4934591-9958-9BA5-71E2-B08B5DE6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" y="11097"/>
            <a:ext cx="12191035" cy="36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062777-8326-E786-F06D-098068ED0639}"/>
              </a:ext>
            </a:extLst>
          </p:cNvPr>
          <p:cNvSpPr txBox="1"/>
          <p:nvPr/>
        </p:nvSpPr>
        <p:spPr>
          <a:xfrm>
            <a:off x="159798" y="4208015"/>
            <a:ext cx="3480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FAT or triglyceride, is a huge molecule with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 groups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(circled in red).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EE4B8D-1CB1-DEC5-6DF5-E9E55614F287}"/>
              </a:ext>
            </a:extLst>
          </p:cNvPr>
          <p:cNvSpPr/>
          <p:nvPr/>
        </p:nvSpPr>
        <p:spPr>
          <a:xfrm>
            <a:off x="870012" y="115410"/>
            <a:ext cx="1029809" cy="1047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8675B3-E1E2-ABB3-1466-53B7983664B7}"/>
              </a:ext>
            </a:extLst>
          </p:cNvPr>
          <p:cNvSpPr/>
          <p:nvPr/>
        </p:nvSpPr>
        <p:spPr>
          <a:xfrm>
            <a:off x="772359" y="1180731"/>
            <a:ext cx="1127462" cy="1047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B13703-E089-F4D4-A019-7051E6343502}"/>
              </a:ext>
            </a:extLst>
          </p:cNvPr>
          <p:cNvSpPr/>
          <p:nvPr/>
        </p:nvSpPr>
        <p:spPr>
          <a:xfrm>
            <a:off x="772358" y="2228296"/>
            <a:ext cx="1225117" cy="1023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22F81-F220-87C8-98D6-43B318A51E44}"/>
              </a:ext>
            </a:extLst>
          </p:cNvPr>
          <p:cNvSpPr txBox="1"/>
          <p:nvPr/>
        </p:nvSpPr>
        <p:spPr>
          <a:xfrm>
            <a:off x="3870664" y="4715846"/>
            <a:ext cx="16157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</a:p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CE85D4-F07D-12FC-BF0B-9540D469E33F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678532" y="2403442"/>
            <a:ext cx="145835" cy="23124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E28A11-E3BD-176C-26CE-E374AED1B57D}"/>
              </a:ext>
            </a:extLst>
          </p:cNvPr>
          <p:cNvSpPr txBox="1"/>
          <p:nvPr/>
        </p:nvSpPr>
        <p:spPr>
          <a:xfrm>
            <a:off x="6096000" y="4208014"/>
            <a:ext cx="24672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a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called glycerol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(circled in red)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FA397A-D234-F608-B684-95CB6274FCF2}"/>
              </a:ext>
            </a:extLst>
          </p:cNvPr>
          <p:cNvSpPr/>
          <p:nvPr/>
        </p:nvSpPr>
        <p:spPr>
          <a:xfrm>
            <a:off x="7661429" y="639192"/>
            <a:ext cx="577049" cy="656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B4E209-E431-3135-F55A-B7991D81AC8C}"/>
              </a:ext>
            </a:extLst>
          </p:cNvPr>
          <p:cNvSpPr/>
          <p:nvPr/>
        </p:nvSpPr>
        <p:spPr>
          <a:xfrm>
            <a:off x="7541951" y="1608338"/>
            <a:ext cx="577049" cy="656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4CC676-BDCF-A570-8C4C-DF369CA57FEC}"/>
              </a:ext>
            </a:extLst>
          </p:cNvPr>
          <p:cNvSpPr/>
          <p:nvPr/>
        </p:nvSpPr>
        <p:spPr>
          <a:xfrm>
            <a:off x="7513470" y="2594499"/>
            <a:ext cx="577049" cy="656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C3AF49-DD2B-1309-9FEB-240696BF5343}"/>
              </a:ext>
            </a:extLst>
          </p:cNvPr>
          <p:cNvSpPr txBox="1"/>
          <p:nvPr/>
        </p:nvSpPr>
        <p:spPr>
          <a:xfrm>
            <a:off x="9172852" y="4208013"/>
            <a:ext cx="2788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</a:p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giant molecules called 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cation inside!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00BFC-B92F-BEFE-8030-7597D5794767}"/>
              </a:ext>
            </a:extLst>
          </p:cNvPr>
          <p:cNvSpPr txBox="1"/>
          <p:nvPr/>
        </p:nvSpPr>
        <p:spPr>
          <a:xfrm>
            <a:off x="692458" y="3319139"/>
            <a:ext cx="1970843" cy="63697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071A6-D579-00E9-A2A5-9309C3C26E15}"/>
              </a:ext>
            </a:extLst>
          </p:cNvPr>
          <p:cNvSpPr txBox="1"/>
          <p:nvPr/>
        </p:nvSpPr>
        <p:spPr>
          <a:xfrm>
            <a:off x="6552830" y="3258269"/>
            <a:ext cx="1970843" cy="63697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D16E44-5003-26C9-FFAA-B2C9D0A2BC2E}"/>
              </a:ext>
            </a:extLst>
          </p:cNvPr>
          <p:cNvSpPr txBox="1"/>
          <p:nvPr/>
        </p:nvSpPr>
        <p:spPr>
          <a:xfrm>
            <a:off x="8791482" y="2403442"/>
            <a:ext cx="2403260" cy="102315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37C4D2-BD9D-55F7-55C1-FACE841CCE4F}"/>
              </a:ext>
            </a:extLst>
          </p:cNvPr>
          <p:cNvCxnSpPr>
            <a:cxnSpLocks/>
          </p:cNvCxnSpPr>
          <p:nvPr/>
        </p:nvCxnSpPr>
        <p:spPr>
          <a:xfrm flipV="1">
            <a:off x="951574" y="3380174"/>
            <a:ext cx="211401" cy="8278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4A3DA2-DD5C-3490-5ACD-AEA22D47697A}"/>
              </a:ext>
            </a:extLst>
          </p:cNvPr>
          <p:cNvCxnSpPr>
            <a:cxnSpLocks/>
          </p:cNvCxnSpPr>
          <p:nvPr/>
        </p:nvCxnSpPr>
        <p:spPr>
          <a:xfrm flipV="1">
            <a:off x="7302069" y="3416240"/>
            <a:ext cx="211401" cy="8278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34F6BB-5107-6380-5C54-D9DB46B88D75}"/>
              </a:ext>
            </a:extLst>
          </p:cNvPr>
          <p:cNvCxnSpPr>
            <a:cxnSpLocks/>
          </p:cNvCxnSpPr>
          <p:nvPr/>
        </p:nvCxnSpPr>
        <p:spPr>
          <a:xfrm flipH="1" flipV="1">
            <a:off x="10252136" y="2265286"/>
            <a:ext cx="409763" cy="1814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1735CF3-7279-640C-2B2F-34BA76D6116F}"/>
              </a:ext>
            </a:extLst>
          </p:cNvPr>
          <p:cNvSpPr txBox="1"/>
          <p:nvPr/>
        </p:nvSpPr>
        <p:spPr>
          <a:xfrm>
            <a:off x="3977196" y="11097"/>
            <a:ext cx="8214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SAPONIFICATION, chemistry produces SOAP</a:t>
            </a:r>
          </a:p>
        </p:txBody>
      </p:sp>
    </p:spTree>
    <p:extLst>
      <p:ext uri="{BB962C8B-B14F-4D97-AF65-F5344CB8AC3E}">
        <p14:creationId xmlns:p14="http://schemas.microsoft.com/office/powerpoint/2010/main" val="1457618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C4DDF17-C9A6-6AB5-71E8-3CD622C7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0146" cy="340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52F48D-17F4-6BCB-3CDF-E5862226CF2C}"/>
              </a:ext>
            </a:extLst>
          </p:cNvPr>
          <p:cNvSpPr txBox="1"/>
          <p:nvPr/>
        </p:nvSpPr>
        <p:spPr>
          <a:xfrm>
            <a:off x="3808521" y="541538"/>
            <a:ext cx="4208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NIFICATION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SOAP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first 4 letters.  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E00F9-B0CA-CE92-377C-B3D787914926}"/>
              </a:ext>
            </a:extLst>
          </p:cNvPr>
          <p:cNvSpPr txBox="1"/>
          <p:nvPr/>
        </p:nvSpPr>
        <p:spPr>
          <a:xfrm>
            <a:off x="0" y="3590857"/>
            <a:ext cx="1055279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luten Medium" pitchFamily="2" charset="0"/>
                <a:ea typeface="Playpen Sans SemiBold" pitchFamily="2" charset="0"/>
              </a:rPr>
              <a:t>There are so many kinds of soap made from many different kinds of reactants.</a:t>
            </a:r>
          </a:p>
          <a:p>
            <a:pPr algn="ctr"/>
            <a:endParaRPr lang="en-US" sz="2000" dirty="0">
              <a:latin typeface="Gluten Medium" pitchFamily="2" charset="0"/>
              <a:ea typeface="Playpen Sans SemiBold" pitchFamily="2" charset="0"/>
            </a:endParaRPr>
          </a:p>
          <a:p>
            <a:pPr algn="ctr"/>
            <a:r>
              <a:rPr lang="en-US" sz="2000" dirty="0">
                <a:latin typeface="Gluten Medium" pitchFamily="2" charset="0"/>
                <a:ea typeface="Playpen Sans SemiBold" pitchFamily="2" charset="0"/>
              </a:rPr>
              <a:t>Any fats, animal or vegetable or oil will work. </a:t>
            </a:r>
            <a:br>
              <a:rPr lang="en-US" sz="2000" dirty="0">
                <a:latin typeface="Gluten Medium" pitchFamily="2" charset="0"/>
                <a:ea typeface="Playpen Sans SemiBold" pitchFamily="2" charset="0"/>
              </a:rPr>
            </a:br>
            <a:r>
              <a:rPr lang="en-US" sz="2000" dirty="0">
                <a:latin typeface="Gluten Medium" pitchFamily="2" charset="0"/>
                <a:ea typeface="Playpen Sans SemiBold" pitchFamily="2" charset="0"/>
              </a:rPr>
              <a:t>Any bases or mixtures of bases work too, as long as they’re strong.</a:t>
            </a:r>
          </a:p>
          <a:p>
            <a:pPr algn="ctr"/>
            <a:endParaRPr lang="en-US" sz="2000" dirty="0">
              <a:latin typeface="Gluten Medium" pitchFamily="2" charset="0"/>
              <a:ea typeface="Playpen Sans SemiBold" pitchFamily="2" charset="0"/>
            </a:endParaRPr>
          </a:p>
          <a:p>
            <a:pPr algn="ctr"/>
            <a:r>
              <a:rPr lang="en-US" sz="2000" dirty="0">
                <a:latin typeface="Gluten Medium" pitchFamily="2" charset="0"/>
                <a:ea typeface="Playpen Sans SemiBold" pitchFamily="2" charset="0"/>
              </a:rPr>
              <a:t>Depending upon what you start with, you get one of many kinds of “triple” alcohols, and then 3 SOAP MOLEUCLES which contain ions!</a:t>
            </a:r>
            <a:br>
              <a:rPr lang="en-US" sz="2000" dirty="0">
                <a:latin typeface="Gluten Medium" pitchFamily="2" charset="0"/>
                <a:ea typeface="Playpen Sans SemiBold" pitchFamily="2" charset="0"/>
              </a:rPr>
            </a:br>
            <a:endParaRPr lang="en-US" sz="2000" dirty="0">
              <a:latin typeface="Gluten Medium" pitchFamily="2" charset="0"/>
              <a:ea typeface="Playpen Sans SemiBold" pitchFamily="2" charset="0"/>
            </a:endParaRPr>
          </a:p>
          <a:p>
            <a:pPr algn="ctr"/>
            <a:r>
              <a:rPr lang="en-US" sz="2000" dirty="0">
                <a:solidFill>
                  <a:srgbClr val="0000CC"/>
                </a:solidFill>
                <a:latin typeface="Gluten Medium" pitchFamily="2" charset="0"/>
                <a:ea typeface="Playpen Sans SemiBold" pitchFamily="2" charset="0"/>
              </a:rPr>
              <a:t>THREE IS OUR “LUCKY NUMBER”.  And the molecules are way to big to name!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5EB742F9-323F-A047-4ABC-4D22F835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790" y="3995678"/>
            <a:ext cx="1639210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13BA8583-096B-7F1D-2A22-53F9EEA9F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 b="18188"/>
          <a:stretch/>
        </p:blipFill>
        <p:spPr bwMode="auto">
          <a:xfrm>
            <a:off x="8383266" y="0"/>
            <a:ext cx="3808734" cy="34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9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5552B-FE4F-CBAF-41FC-505887C292D2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E83C4B-8327-E2FC-978B-8DC04CDE73F3}"/>
              </a:ext>
            </a:extLst>
          </p:cNvPr>
          <p:cNvGrpSpPr/>
          <p:nvPr/>
        </p:nvGrpSpPr>
        <p:grpSpPr>
          <a:xfrm>
            <a:off x="170121" y="999351"/>
            <a:ext cx="4819204" cy="2307375"/>
            <a:chOff x="170121" y="999351"/>
            <a:chExt cx="4819204" cy="2307375"/>
          </a:xfrm>
        </p:grpSpPr>
        <p:pic>
          <p:nvPicPr>
            <p:cNvPr id="1026" name="Picture 2" descr="Chemical Formula for Propane | Sciencing">
              <a:extLst>
                <a:ext uri="{FF2B5EF4-FFF2-40B4-BE49-F238E27FC236}">
                  <a16:creationId xmlns:a16="http://schemas.microsoft.com/office/drawing/2014/main" id="{BB7A8D0E-E60C-90E9-734A-678C84BBBD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4" r="14420" b="21093"/>
            <a:stretch/>
          </p:blipFill>
          <p:spPr bwMode="auto">
            <a:xfrm>
              <a:off x="170121" y="999351"/>
              <a:ext cx="3838353" cy="230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532813-1754-2C7F-6457-69E713EA8FF2}"/>
                </a:ext>
              </a:extLst>
            </p:cNvPr>
            <p:cNvSpPr txBox="1"/>
            <p:nvPr/>
          </p:nvSpPr>
          <p:spPr>
            <a:xfrm>
              <a:off x="3588488" y="1992200"/>
              <a:ext cx="4890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D9A8C4-CBAF-C9EF-9DBA-675E1A6D11BC}"/>
                </a:ext>
              </a:extLst>
            </p:cNvPr>
            <p:cNvSpPr txBox="1"/>
            <p:nvPr/>
          </p:nvSpPr>
          <p:spPr>
            <a:xfrm>
              <a:off x="4362004" y="1576701"/>
              <a:ext cx="627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  <a:p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93E2C0-273E-5F65-8A77-853EE251DD88}"/>
                </a:ext>
              </a:extLst>
            </p:cNvPr>
            <p:cNvCxnSpPr/>
            <p:nvPr/>
          </p:nvCxnSpPr>
          <p:spPr>
            <a:xfrm flipV="1">
              <a:off x="3915439" y="1835397"/>
              <a:ext cx="489097" cy="3136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F31BEFF-6F9F-3713-1ABB-3C51E8B0EB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23414" y="2287933"/>
              <a:ext cx="438590" cy="3016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Chemical Formula for Propane | Sciencing">
            <a:extLst>
              <a:ext uri="{FF2B5EF4-FFF2-40B4-BE49-F238E27FC236}">
                <a16:creationId xmlns:a16="http://schemas.microsoft.com/office/drawing/2014/main" id="{B0E55F6C-6F8E-4F1E-8CC8-CF16F6C2E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r="13139" b="21093"/>
          <a:stretch/>
        </p:blipFill>
        <p:spPr bwMode="auto">
          <a:xfrm>
            <a:off x="7149515" y="1023177"/>
            <a:ext cx="3867594" cy="230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7CB101-975A-A73F-7697-33E8F7FD9DDE}"/>
              </a:ext>
            </a:extLst>
          </p:cNvPr>
          <p:cNvSpPr txBox="1"/>
          <p:nvPr/>
        </p:nvSpPr>
        <p:spPr>
          <a:xfrm>
            <a:off x="8846287" y="2961220"/>
            <a:ext cx="574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EA7697-8566-43F5-5276-4CC9049B7204}"/>
              </a:ext>
            </a:extLst>
          </p:cNvPr>
          <p:cNvSpPr txBox="1"/>
          <p:nvPr/>
        </p:nvSpPr>
        <p:spPr>
          <a:xfrm>
            <a:off x="8585791" y="4009575"/>
            <a:ext cx="187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34599D-79E7-0568-5C6A-9FE2671B50D8}"/>
              </a:ext>
            </a:extLst>
          </p:cNvPr>
          <p:cNvCxnSpPr>
            <a:cxnSpLocks/>
          </p:cNvCxnSpPr>
          <p:nvPr/>
        </p:nvCxnSpPr>
        <p:spPr>
          <a:xfrm flipH="1">
            <a:off x="8846287" y="3330552"/>
            <a:ext cx="95694" cy="679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E65AD8-BA78-9E87-96EB-98E5FBDBE251}"/>
              </a:ext>
            </a:extLst>
          </p:cNvPr>
          <p:cNvCxnSpPr>
            <a:cxnSpLocks/>
          </p:cNvCxnSpPr>
          <p:nvPr/>
        </p:nvCxnSpPr>
        <p:spPr>
          <a:xfrm>
            <a:off x="9125841" y="3330552"/>
            <a:ext cx="229920" cy="679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1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5552B-FE4F-CBAF-41FC-505887C292D2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are amines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F98F90-F444-3867-3C9E-BDC72D825F85}"/>
              </a:ext>
            </a:extLst>
          </p:cNvPr>
          <p:cNvGrpSpPr/>
          <p:nvPr/>
        </p:nvGrpSpPr>
        <p:grpSpPr>
          <a:xfrm>
            <a:off x="170121" y="999351"/>
            <a:ext cx="10846988" cy="3388482"/>
            <a:chOff x="170121" y="999351"/>
            <a:chExt cx="10846988" cy="33884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E83C4B-8327-E2FC-978B-8DC04CDE73F3}"/>
                </a:ext>
              </a:extLst>
            </p:cNvPr>
            <p:cNvGrpSpPr/>
            <p:nvPr/>
          </p:nvGrpSpPr>
          <p:grpSpPr>
            <a:xfrm>
              <a:off x="170121" y="999351"/>
              <a:ext cx="4819204" cy="2307375"/>
              <a:chOff x="170121" y="999351"/>
              <a:chExt cx="4819204" cy="2307375"/>
            </a:xfrm>
          </p:grpSpPr>
          <p:pic>
            <p:nvPicPr>
              <p:cNvPr id="1026" name="Picture 2" descr="Chemical Formula for Propane | Sciencing">
                <a:extLst>
                  <a:ext uri="{FF2B5EF4-FFF2-40B4-BE49-F238E27FC236}">
                    <a16:creationId xmlns:a16="http://schemas.microsoft.com/office/drawing/2014/main" id="{BB7A8D0E-E60C-90E9-734A-678C84BBB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r="14420" b="21093"/>
              <a:stretch/>
            </p:blipFill>
            <p:spPr bwMode="auto">
              <a:xfrm>
                <a:off x="170121" y="999351"/>
                <a:ext cx="3838353" cy="2307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532813-1754-2C7F-6457-69E713EA8FF2}"/>
                  </a:ext>
                </a:extLst>
              </p:cNvPr>
              <p:cNvSpPr txBox="1"/>
              <p:nvPr/>
            </p:nvSpPr>
            <p:spPr>
              <a:xfrm>
                <a:off x="3588488" y="1992200"/>
                <a:ext cx="4890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D9A8C4-CBAF-C9EF-9DBA-675E1A6D11BC}"/>
                  </a:ext>
                </a:extLst>
              </p:cNvPr>
              <p:cNvSpPr txBox="1"/>
              <p:nvPr/>
            </p:nvSpPr>
            <p:spPr>
              <a:xfrm>
                <a:off x="4362004" y="1576701"/>
                <a:ext cx="6273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  <a:p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993E2C0-273E-5F65-8A77-853EE251DD88}"/>
                  </a:ext>
                </a:extLst>
              </p:cNvPr>
              <p:cNvCxnSpPr/>
              <p:nvPr/>
            </p:nvCxnSpPr>
            <p:spPr>
              <a:xfrm flipV="1">
                <a:off x="3915439" y="1835397"/>
                <a:ext cx="489097" cy="3136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F31BEFF-6F9F-3713-1ABB-3C51E8B0EB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23414" y="2287933"/>
                <a:ext cx="438590" cy="3016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8" name="Picture 4" descr="Chemical Formula for Propane | Sciencing">
              <a:extLst>
                <a:ext uri="{FF2B5EF4-FFF2-40B4-BE49-F238E27FC236}">
                  <a16:creationId xmlns:a16="http://schemas.microsoft.com/office/drawing/2014/main" id="{B0E55F6C-6F8E-4F1E-8CC8-CF16F6C2E4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5" r="13139" b="21093"/>
            <a:stretch/>
          </p:blipFill>
          <p:spPr bwMode="auto">
            <a:xfrm>
              <a:off x="7149515" y="1023177"/>
              <a:ext cx="3867594" cy="230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7CB101-975A-A73F-7697-33E8F7FD9DDE}"/>
                </a:ext>
              </a:extLst>
            </p:cNvPr>
            <p:cNvSpPr txBox="1"/>
            <p:nvPr/>
          </p:nvSpPr>
          <p:spPr>
            <a:xfrm>
              <a:off x="8846287" y="2961220"/>
              <a:ext cx="5741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EA7697-8566-43F5-5276-4CC9049B7204}"/>
                </a:ext>
              </a:extLst>
            </p:cNvPr>
            <p:cNvSpPr txBox="1"/>
            <p:nvPr/>
          </p:nvSpPr>
          <p:spPr>
            <a:xfrm>
              <a:off x="8407693" y="4018501"/>
              <a:ext cx="1876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             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34599D-79E7-0568-5C6A-9FE2671B50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6134" y="3330552"/>
              <a:ext cx="185847" cy="6790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E65AD8-BA78-9E87-96EB-98E5FBDBE251}"/>
                </a:ext>
              </a:extLst>
            </p:cNvPr>
            <p:cNvCxnSpPr>
              <a:cxnSpLocks/>
            </p:cNvCxnSpPr>
            <p:nvPr/>
          </p:nvCxnSpPr>
          <p:spPr>
            <a:xfrm>
              <a:off x="9054519" y="3306726"/>
              <a:ext cx="456079" cy="7117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251C27A-AC46-2283-EA7C-2196FC454A7F}"/>
              </a:ext>
            </a:extLst>
          </p:cNvPr>
          <p:cNvSpPr txBox="1"/>
          <p:nvPr/>
        </p:nvSpPr>
        <p:spPr>
          <a:xfrm>
            <a:off x="574158" y="4646428"/>
            <a:ext cx="1122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1propanamine                                  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propanamine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3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79B24-41AD-504F-4F60-1F4A1B85FB52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9E49FDA-3C16-ECFA-8AD5-0307B73D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6" y="1082818"/>
            <a:ext cx="41433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EBD96DC-60CF-6466-8819-9077D492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48768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EBD01F7-2138-CDDE-95FC-8281C8711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17391" r="25761" b="15790"/>
          <a:stretch/>
        </p:blipFill>
        <p:spPr bwMode="auto">
          <a:xfrm>
            <a:off x="8564873" y="1524000"/>
            <a:ext cx="3122191" cy="252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79B24-41AD-504F-4F60-1F4A1B85FB52}"/>
              </a:ext>
            </a:extLst>
          </p:cNvPr>
          <p:cNvSpPr txBox="1"/>
          <p:nvPr/>
        </p:nvSpPr>
        <p:spPr>
          <a:xfrm>
            <a:off x="4876800" y="159488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are organic acids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9E49FDA-3C16-ECFA-8AD5-0307B73D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6" y="947249"/>
            <a:ext cx="41433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EBD96DC-60CF-6466-8819-9077D492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48768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EBD01F7-2138-CDDE-95FC-8281C8711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17391" r="25761" b="15790"/>
          <a:stretch/>
        </p:blipFill>
        <p:spPr bwMode="auto">
          <a:xfrm>
            <a:off x="8564873" y="1524000"/>
            <a:ext cx="3122191" cy="252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132009-B4C6-4EBD-F53A-E99E9EC88C84}"/>
              </a:ext>
            </a:extLst>
          </p:cNvPr>
          <p:cNvSpPr txBox="1"/>
          <p:nvPr/>
        </p:nvSpPr>
        <p:spPr>
          <a:xfrm>
            <a:off x="5394251" y="4151544"/>
            <a:ext cx="6797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Ethanoic acid (2 carbons)</a:t>
            </a:r>
          </a:p>
          <a:p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Butanoic acid (4 carbons) </a:t>
            </a:r>
          </a:p>
          <a:p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Methanoic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b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(1 carbon)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293EA1-82FE-0D53-BF9A-D7D0281C60B0}"/>
              </a:ext>
            </a:extLst>
          </p:cNvPr>
          <p:cNvCxnSpPr>
            <a:cxnSpLocks/>
          </p:cNvCxnSpPr>
          <p:nvPr/>
        </p:nvCxnSpPr>
        <p:spPr>
          <a:xfrm flipH="1" flipV="1">
            <a:off x="4876800" y="3859619"/>
            <a:ext cx="1378688" cy="5431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0E1DFC-BDA2-753C-5F20-02B3ED00C0BC}"/>
              </a:ext>
            </a:extLst>
          </p:cNvPr>
          <p:cNvCxnSpPr>
            <a:cxnSpLocks/>
          </p:cNvCxnSpPr>
          <p:nvPr/>
        </p:nvCxnSpPr>
        <p:spPr>
          <a:xfrm flipH="1">
            <a:off x="4391247" y="5243867"/>
            <a:ext cx="1704753" cy="2465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BBAB48-30BB-A7C8-0E45-533A79D30983}"/>
              </a:ext>
            </a:extLst>
          </p:cNvPr>
          <p:cNvCxnSpPr>
            <a:cxnSpLocks/>
          </p:cNvCxnSpPr>
          <p:nvPr/>
        </p:nvCxnSpPr>
        <p:spPr>
          <a:xfrm flipH="1" flipV="1">
            <a:off x="10855842" y="4151544"/>
            <a:ext cx="326065" cy="16348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28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ed Glossary of Organic Chemistry - Cyclopropane">
            <a:extLst>
              <a:ext uri="{FF2B5EF4-FFF2-40B4-BE49-F238E27FC236}">
                <a16:creationId xmlns:a16="http://schemas.microsoft.com/office/drawing/2014/main" id="{13FFB667-5DD9-599D-A058-4EDD88018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0" y="329609"/>
            <a:ext cx="2575871" cy="22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B7328-71F7-D62C-7ABF-882CA7DA2B5F}"/>
              </a:ext>
            </a:extLst>
          </p:cNvPr>
          <p:cNvSpPr txBox="1"/>
          <p:nvPr/>
        </p:nvSpPr>
        <p:spPr>
          <a:xfrm>
            <a:off x="4997302" y="159488"/>
            <a:ext cx="6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these molecules</a:t>
            </a:r>
          </a:p>
        </p:txBody>
      </p:sp>
      <p:pic>
        <p:nvPicPr>
          <p:cNvPr id="1028" name="Picture 4" descr="What is the structural formula of cyclobutane?">
            <a:extLst>
              <a:ext uri="{FF2B5EF4-FFF2-40B4-BE49-F238E27FC236}">
                <a16:creationId xmlns:a16="http://schemas.microsoft.com/office/drawing/2014/main" id="{0793CF19-A905-CB10-1450-414B9914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8" y="3274828"/>
            <a:ext cx="2969145" cy="29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lustrated Glossary of Organic Chemistry - Cyclopentane">
            <a:extLst>
              <a:ext uri="{FF2B5EF4-FFF2-40B4-BE49-F238E27FC236}">
                <a16:creationId xmlns:a16="http://schemas.microsoft.com/office/drawing/2014/main" id="{2F808430-D15F-C47A-8ED6-7CA5828E8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84" y="1473440"/>
            <a:ext cx="2895678" cy="27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lustrated Glossary of Organic Chemistry - Cyclohexane">
            <a:extLst>
              <a:ext uri="{FF2B5EF4-FFF2-40B4-BE49-F238E27FC236}">
                <a16:creationId xmlns:a16="http://schemas.microsoft.com/office/drawing/2014/main" id="{03E1F4C3-92AD-39B1-7F67-44068715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2" y="3550911"/>
            <a:ext cx="3288119" cy="33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1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ed Glossary of Organic Chemistry - Cyclopropane">
            <a:extLst>
              <a:ext uri="{FF2B5EF4-FFF2-40B4-BE49-F238E27FC236}">
                <a16:creationId xmlns:a16="http://schemas.microsoft.com/office/drawing/2014/main" id="{13FFB667-5DD9-599D-A058-4EDD88018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0" y="329609"/>
            <a:ext cx="2575871" cy="22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B7328-71F7-D62C-7ABF-882CA7DA2B5F}"/>
              </a:ext>
            </a:extLst>
          </p:cNvPr>
          <p:cNvSpPr txBox="1"/>
          <p:nvPr/>
        </p:nvSpPr>
        <p:spPr>
          <a:xfrm>
            <a:off x="4566683" y="136910"/>
            <a:ext cx="747404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Cyclo-molecules loop on themselves.  </a:t>
            </a:r>
          </a:p>
        </p:txBody>
      </p:sp>
      <p:pic>
        <p:nvPicPr>
          <p:cNvPr id="1028" name="Picture 4" descr="What is the structural formula of cyclobutane?">
            <a:extLst>
              <a:ext uri="{FF2B5EF4-FFF2-40B4-BE49-F238E27FC236}">
                <a16:creationId xmlns:a16="http://schemas.microsoft.com/office/drawing/2014/main" id="{0793CF19-A905-CB10-1450-414B9914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8" y="3274828"/>
            <a:ext cx="2969145" cy="29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lustrated Glossary of Organic Chemistry - Cyclopentane">
            <a:extLst>
              <a:ext uri="{FF2B5EF4-FFF2-40B4-BE49-F238E27FC236}">
                <a16:creationId xmlns:a16="http://schemas.microsoft.com/office/drawing/2014/main" id="{2F808430-D15F-C47A-8ED6-7CA5828E8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84" y="1473440"/>
            <a:ext cx="2895678" cy="27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lustrated Glossary of Organic Chemistry - Cyclohexane">
            <a:extLst>
              <a:ext uri="{FF2B5EF4-FFF2-40B4-BE49-F238E27FC236}">
                <a16:creationId xmlns:a16="http://schemas.microsoft.com/office/drawing/2014/main" id="{03E1F4C3-92AD-39B1-7F67-44068715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2" y="3550911"/>
            <a:ext cx="3288119" cy="33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E320FD-26DB-3644-CB43-FF937FF03F71}"/>
              </a:ext>
            </a:extLst>
          </p:cNvPr>
          <p:cNvSpPr txBox="1"/>
          <p:nvPr/>
        </p:nvSpPr>
        <p:spPr>
          <a:xfrm>
            <a:off x="3524583" y="1254642"/>
            <a:ext cx="4279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CYCLOPROPANE  -  3C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CYCLOBUTANE  -  4C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CYCLOPENTANE  -  5C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CYCLOHEXANE  -  6C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CB6527-B0DF-EE71-A5E6-832EE0187176}"/>
              </a:ext>
            </a:extLst>
          </p:cNvPr>
          <p:cNvCxnSpPr/>
          <p:nvPr/>
        </p:nvCxnSpPr>
        <p:spPr>
          <a:xfrm flipH="1" flipV="1">
            <a:off x="2477386" y="1254642"/>
            <a:ext cx="1244009" cy="218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0782AD-86BD-4EA0-5EF4-21D44AD58905}"/>
              </a:ext>
            </a:extLst>
          </p:cNvPr>
          <p:cNvCxnSpPr>
            <a:cxnSpLocks/>
          </p:cNvCxnSpPr>
          <p:nvPr/>
        </p:nvCxnSpPr>
        <p:spPr>
          <a:xfrm flipH="1">
            <a:off x="2851816" y="1945758"/>
            <a:ext cx="958877" cy="1605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3DF297-92C9-7FFC-B536-32645447E44E}"/>
              </a:ext>
            </a:extLst>
          </p:cNvPr>
          <p:cNvCxnSpPr>
            <a:cxnSpLocks/>
          </p:cNvCxnSpPr>
          <p:nvPr/>
        </p:nvCxnSpPr>
        <p:spPr>
          <a:xfrm flipV="1">
            <a:off x="7612912" y="2524750"/>
            <a:ext cx="1127972" cy="282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2F11ED-7BB9-A7A7-3162-2AB5A0923F6A}"/>
              </a:ext>
            </a:extLst>
          </p:cNvPr>
          <p:cNvSpPr txBox="1"/>
          <p:nvPr/>
        </p:nvSpPr>
        <p:spPr>
          <a:xfrm>
            <a:off x="7995684" y="6175292"/>
            <a:ext cx="3944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CYCLOPENTANE  -  5C</a:t>
            </a:r>
          </a:p>
        </p:txBody>
      </p:sp>
    </p:spTree>
    <p:extLst>
      <p:ext uri="{BB962C8B-B14F-4D97-AF65-F5344CB8AC3E}">
        <p14:creationId xmlns:p14="http://schemas.microsoft.com/office/powerpoint/2010/main" val="1611993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771</Words>
  <Application>Microsoft Office PowerPoint</Application>
  <PresentationFormat>Widescreen</PresentationFormat>
  <Paragraphs>187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Baguet Script</vt:lpstr>
      <vt:lpstr>Calibri</vt:lpstr>
      <vt:lpstr>Calibri Light</vt:lpstr>
      <vt:lpstr>Comic Sans MS</vt:lpstr>
      <vt:lpstr>Gluten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ARBUISO, CHARLES B</dc:creator>
  <cp:lastModifiedBy>ARBUISO, CHARLES B</cp:lastModifiedBy>
  <cp:revision>107</cp:revision>
  <dcterms:created xsi:type="dcterms:W3CDTF">2023-06-23T14:43:21Z</dcterms:created>
  <dcterms:modified xsi:type="dcterms:W3CDTF">2024-05-02T00:10:22Z</dcterms:modified>
</cp:coreProperties>
</file>